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31"/>
  </p:notesMasterIdLst>
  <p:sldIdLst>
    <p:sldId id="256" r:id="rId3"/>
    <p:sldId id="294" r:id="rId4"/>
    <p:sldId id="257" r:id="rId5"/>
    <p:sldId id="258" r:id="rId6"/>
    <p:sldId id="265" r:id="rId7"/>
    <p:sldId id="268" r:id="rId8"/>
    <p:sldId id="269" r:id="rId9"/>
    <p:sldId id="270" r:id="rId10"/>
    <p:sldId id="275" r:id="rId11"/>
    <p:sldId id="276" r:id="rId12"/>
    <p:sldId id="277" r:id="rId13"/>
    <p:sldId id="274" r:id="rId14"/>
    <p:sldId id="278" r:id="rId15"/>
    <p:sldId id="280" r:id="rId16"/>
    <p:sldId id="282" r:id="rId17"/>
    <p:sldId id="281" r:id="rId18"/>
    <p:sldId id="283" r:id="rId19"/>
    <p:sldId id="284" r:id="rId20"/>
    <p:sldId id="285" r:id="rId21"/>
    <p:sldId id="295" r:id="rId22"/>
    <p:sldId id="293" r:id="rId23"/>
    <p:sldId id="298" r:id="rId24"/>
    <p:sldId id="288" r:id="rId25"/>
    <p:sldId id="290" r:id="rId26"/>
    <p:sldId id="289" r:id="rId27"/>
    <p:sldId id="297" r:id="rId28"/>
    <p:sldId id="291" r:id="rId29"/>
    <p:sldId id="292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2066" autoAdjust="0"/>
  </p:normalViewPr>
  <p:slideViewPr>
    <p:cSldViewPr snapToGrid="0">
      <p:cViewPr>
        <p:scale>
          <a:sx n="89" d="100"/>
          <a:sy n="89" d="100"/>
        </p:scale>
        <p:origin x="2280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4795953256165606E-2"/>
          <c:y val="4.4915291242177698E-2"/>
          <c:w val="0.89264116036009433"/>
          <c:h val="0.85281663970652599"/>
        </c:manualLayout>
      </c:layout>
      <c:scatterChart>
        <c:scatterStyle val="smoothMarker"/>
        <c:varyColors val="0"/>
        <c:ser>
          <c:idx val="0"/>
          <c:order val="0"/>
          <c:tx>
            <c:v>Dilation</c:v>
          </c:tx>
          <c:spPr>
            <a:ln w="1270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'LBM Large Plates'!$X$4:$X$12</c:f>
              <c:numCache>
                <c:formatCode>General</c:formatCode>
                <c:ptCount val="9"/>
                <c:pt idx="0">
                  <c:v>-19.989514510736544</c:v>
                </c:pt>
                <c:pt idx="1">
                  <c:v>-18.889078975422589</c:v>
                </c:pt>
                <c:pt idx="2">
                  <c:v>-18.264800125426838</c:v>
                </c:pt>
                <c:pt idx="3">
                  <c:v>-17.829428903119158</c:v>
                </c:pt>
                <c:pt idx="4">
                  <c:v>-17.494360165702997</c:v>
                </c:pt>
                <c:pt idx="5">
                  <c:v>-16.991629288091204</c:v>
                </c:pt>
                <c:pt idx="6">
                  <c:v>-16.616982317387592</c:v>
                </c:pt>
                <c:pt idx="7">
                  <c:v>-16.189244240203546</c:v>
                </c:pt>
                <c:pt idx="8">
                  <c:v>-15.763493174533663</c:v>
                </c:pt>
              </c:numCache>
            </c:numRef>
          </c:xVal>
          <c:yVal>
            <c:numRef>
              <c:f>'LBM Large Plates'!$V$4:$V$12</c:f>
              <c:numCache>
                <c:formatCode>General</c:formatCode>
                <c:ptCount val="9"/>
                <c:pt idx="0">
                  <c:v>7.0000000000000007E-2</c:v>
                </c:pt>
                <c:pt idx="1">
                  <c:v>0.18099999999999999</c:v>
                </c:pt>
                <c:pt idx="2">
                  <c:v>0.26900000000000002</c:v>
                </c:pt>
                <c:pt idx="3">
                  <c:v>0.34100000000000003</c:v>
                </c:pt>
                <c:pt idx="4">
                  <c:v>0.40100000000000002</c:v>
                </c:pt>
                <c:pt idx="5">
                  <c:v>0.496</c:v>
                </c:pt>
                <c:pt idx="6">
                  <c:v>0.56599999999999995</c:v>
                </c:pt>
                <c:pt idx="7">
                  <c:v>0.64400000000000002</c:v>
                </c:pt>
                <c:pt idx="8">
                  <c:v>0.71599999999999997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2596-4F75-989F-678471BEC724}"/>
            </c:ext>
          </c:extLst>
        </c:ser>
        <c:ser>
          <c:idx val="1"/>
          <c:order val="1"/>
          <c:tx>
            <c:v>MF-parallel</c:v>
          </c:tx>
          <c:spPr>
            <a:ln w="127000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'LBM Large Plates'!$X$13:$X$20</c:f>
              <c:numCache>
                <c:formatCode>General</c:formatCode>
                <c:ptCount val="8"/>
                <c:pt idx="0">
                  <c:v>-19.989514510736544</c:v>
                </c:pt>
                <c:pt idx="1">
                  <c:v>-19.23523420485148</c:v>
                </c:pt>
                <c:pt idx="2">
                  <c:v>-18.963410208542474</c:v>
                </c:pt>
                <c:pt idx="3">
                  <c:v>-18.846670298748741</c:v>
                </c:pt>
                <c:pt idx="4">
                  <c:v>-18.697190389178008</c:v>
                </c:pt>
                <c:pt idx="5">
                  <c:v>-18.645737228238172</c:v>
                </c:pt>
                <c:pt idx="6">
                  <c:v>-18.558034277924779</c:v>
                </c:pt>
                <c:pt idx="7">
                  <c:v>-18.487036079799676</c:v>
                </c:pt>
              </c:numCache>
            </c:numRef>
          </c:xVal>
          <c:yVal>
            <c:numRef>
              <c:f>'LBM Large Plates'!$V$13:$V$20</c:f>
              <c:numCache>
                <c:formatCode>General</c:formatCode>
                <c:ptCount val="8"/>
                <c:pt idx="0">
                  <c:v>7.0000000000000007E-2</c:v>
                </c:pt>
                <c:pt idx="1">
                  <c:v>0.17399999999999999</c:v>
                </c:pt>
                <c:pt idx="2">
                  <c:v>0.25600000000000001</c:v>
                </c:pt>
                <c:pt idx="3">
                  <c:v>0.32400000000000001</c:v>
                </c:pt>
                <c:pt idx="4">
                  <c:v>0.42799999999999999</c:v>
                </c:pt>
                <c:pt idx="5">
                  <c:v>0.504</c:v>
                </c:pt>
                <c:pt idx="6">
                  <c:v>0.58699999999999997</c:v>
                </c:pt>
                <c:pt idx="7">
                  <c:v>0.64600000000000002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2596-4F75-989F-678471BEC724}"/>
            </c:ext>
          </c:extLst>
        </c:ser>
        <c:ser>
          <c:idx val="2"/>
          <c:order val="2"/>
          <c:tx>
            <c:v>MF-perpendicular</c:v>
          </c:tx>
          <c:spPr>
            <a:ln w="127000" cap="rnd">
              <a:solidFill>
                <a:schemeClr val="accent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'LBM Large Plates'!$X$21:$X$29</c:f>
              <c:numCache>
                <c:formatCode>General</c:formatCode>
                <c:ptCount val="9"/>
                <c:pt idx="0">
                  <c:v>-19.989514510736544</c:v>
                </c:pt>
                <c:pt idx="1">
                  <c:v>-18.538624729567115</c:v>
                </c:pt>
                <c:pt idx="2">
                  <c:v>-16.830659111644863</c:v>
                </c:pt>
                <c:pt idx="3">
                  <c:v>-16.062648349495433</c:v>
                </c:pt>
                <c:pt idx="4">
                  <c:v>-15.339703064640089</c:v>
                </c:pt>
                <c:pt idx="5">
                  <c:v>-14.852776342411355</c:v>
                </c:pt>
                <c:pt idx="6">
                  <c:v>-14.396640842983768</c:v>
                </c:pt>
                <c:pt idx="7">
                  <c:v>-14.017975528133856</c:v>
                </c:pt>
                <c:pt idx="8">
                  <c:v>-13.65364766433561</c:v>
                </c:pt>
              </c:numCache>
            </c:numRef>
          </c:xVal>
          <c:yVal>
            <c:numRef>
              <c:f>'LBM Large Plates'!$V$21:$V$29</c:f>
              <c:numCache>
                <c:formatCode>General</c:formatCode>
                <c:ptCount val="9"/>
                <c:pt idx="0">
                  <c:v>7.0000000000000007E-2</c:v>
                </c:pt>
                <c:pt idx="1">
                  <c:v>0.10199999999999999</c:v>
                </c:pt>
                <c:pt idx="2">
                  <c:v>0.183</c:v>
                </c:pt>
                <c:pt idx="3">
                  <c:v>0.248</c:v>
                </c:pt>
                <c:pt idx="4">
                  <c:v>0.33300000000000002</c:v>
                </c:pt>
                <c:pt idx="5">
                  <c:v>0.40600000000000003</c:v>
                </c:pt>
                <c:pt idx="6">
                  <c:v>0.48599999999999999</c:v>
                </c:pt>
                <c:pt idx="7">
                  <c:v>0.56699999999999995</c:v>
                </c:pt>
                <c:pt idx="8">
                  <c:v>0.66400000000000003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2596-4F75-989F-678471BEC724}"/>
            </c:ext>
          </c:extLst>
        </c:ser>
        <c:ser>
          <c:idx val="3"/>
          <c:order val="3"/>
          <c:tx>
            <c:v>Frac-parallel</c:v>
          </c:tx>
          <c:spPr>
            <a:ln w="127000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'LBM Large Plates'!$X$30:$X$38</c:f>
              <c:numCache>
                <c:formatCode>General</c:formatCode>
                <c:ptCount val="9"/>
                <c:pt idx="0">
                  <c:v>-19.989514510736544</c:v>
                </c:pt>
                <c:pt idx="1">
                  <c:v>-19.644153785693138</c:v>
                </c:pt>
                <c:pt idx="2">
                  <c:v>-19.528739430864334</c:v>
                </c:pt>
                <c:pt idx="3">
                  <c:v>-19.366988546327779</c:v>
                </c:pt>
                <c:pt idx="4">
                  <c:v>-19.237884511832817</c:v>
                </c:pt>
                <c:pt idx="5">
                  <c:v>-19.104933930533488</c:v>
                </c:pt>
                <c:pt idx="6">
                  <c:v>-18.956876812168758</c:v>
                </c:pt>
                <c:pt idx="7">
                  <c:v>-18.813242410592011</c:v>
                </c:pt>
                <c:pt idx="8">
                  <c:v>-18.716773375905827</c:v>
                </c:pt>
              </c:numCache>
            </c:numRef>
          </c:xVal>
          <c:yVal>
            <c:numRef>
              <c:f>'LBM Large Plates'!$V$30:$V$38</c:f>
              <c:numCache>
                <c:formatCode>General</c:formatCode>
                <c:ptCount val="9"/>
                <c:pt idx="0">
                  <c:v>7.0000000000000007E-2</c:v>
                </c:pt>
                <c:pt idx="1">
                  <c:v>0.17399999999999999</c:v>
                </c:pt>
                <c:pt idx="2">
                  <c:v>0.25600000000000001</c:v>
                </c:pt>
                <c:pt idx="3">
                  <c:v>0.35299999999999998</c:v>
                </c:pt>
                <c:pt idx="4">
                  <c:v>0.42799999999999999</c:v>
                </c:pt>
                <c:pt idx="5">
                  <c:v>0.504</c:v>
                </c:pt>
                <c:pt idx="6">
                  <c:v>0.58699999999999997</c:v>
                </c:pt>
                <c:pt idx="7">
                  <c:v>0.66200000000000003</c:v>
                </c:pt>
                <c:pt idx="8">
                  <c:v>0.70799999999999996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2596-4F75-989F-678471BEC724}"/>
            </c:ext>
          </c:extLst>
        </c:ser>
        <c:ser>
          <c:idx val="4"/>
          <c:order val="4"/>
          <c:tx>
            <c:v>Frac-perp</c:v>
          </c:tx>
          <c:spPr>
            <a:ln w="127000" cap="rnd">
              <a:solidFill>
                <a:schemeClr val="accent4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'LBM Large Plates'!$X$39:$X$46</c:f>
              <c:numCache>
                <c:formatCode>General</c:formatCode>
                <c:ptCount val="8"/>
                <c:pt idx="0">
                  <c:v>-19.989514510736544</c:v>
                </c:pt>
                <c:pt idx="1">
                  <c:v>-19.759428747206112</c:v>
                </c:pt>
                <c:pt idx="2">
                  <c:v>-18.150018822714188</c:v>
                </c:pt>
                <c:pt idx="3">
                  <c:v>-15.91101994680103</c:v>
                </c:pt>
                <c:pt idx="4">
                  <c:v>-13.866143177245744</c:v>
                </c:pt>
                <c:pt idx="5">
                  <c:v>-13.598428982506459</c:v>
                </c:pt>
                <c:pt idx="6">
                  <c:v>-13.413785750844296</c:v>
                </c:pt>
                <c:pt idx="7">
                  <c:v>-13.288233388470468</c:v>
                </c:pt>
              </c:numCache>
            </c:numRef>
          </c:xVal>
          <c:yVal>
            <c:numRef>
              <c:f>'LBM Large Plates'!$V$39:$V$46</c:f>
              <c:numCache>
                <c:formatCode>General</c:formatCode>
                <c:ptCount val="8"/>
                <c:pt idx="0">
                  <c:v>7.0000000000000007E-2</c:v>
                </c:pt>
                <c:pt idx="1">
                  <c:v>0.123</c:v>
                </c:pt>
                <c:pt idx="2">
                  <c:v>0.21299999999999999</c:v>
                </c:pt>
                <c:pt idx="3">
                  <c:v>0.318</c:v>
                </c:pt>
                <c:pt idx="4">
                  <c:v>0.40699999999999997</c:v>
                </c:pt>
                <c:pt idx="5">
                  <c:v>0.47099999999999997</c:v>
                </c:pt>
                <c:pt idx="6">
                  <c:v>0.54500000000000004</c:v>
                </c:pt>
                <c:pt idx="7">
                  <c:v>0.61599999999999999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2596-4F75-989F-678471BEC7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839046112"/>
        <c:axId val="-1839041216"/>
        <c:extLst/>
      </c:scatterChart>
      <c:valAx>
        <c:axId val="-1839046112"/>
        <c:scaling>
          <c:orientation val="minMax"/>
          <c:max val="-12"/>
          <c:min val="-23"/>
        </c:scaling>
        <c:delete val="1"/>
        <c:axPos val="b"/>
        <c:majorGridlines>
          <c:spPr>
            <a:ln w="12700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-1839041216"/>
        <c:crosses val="autoZero"/>
        <c:crossBetween val="midCat"/>
        <c:majorUnit val="1"/>
      </c:valAx>
      <c:valAx>
        <c:axId val="-1839041216"/>
        <c:scaling>
          <c:orientation val="minMax"/>
        </c:scaling>
        <c:delete val="1"/>
        <c:axPos val="l"/>
        <c:majorGridlines>
          <c:spPr>
            <a:ln w="12700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-1839046112"/>
        <c:crosses val="autoZero"/>
        <c:crossBetween val="midCat"/>
      </c:valAx>
      <c:spPr>
        <a:solidFill>
          <a:schemeClr val="bg1">
            <a:alpha val="20000"/>
          </a:schemeClr>
        </a:solidFill>
        <a:ln w="25400" cap="flat">
          <a:solidFill>
            <a:schemeClr val="tx1"/>
          </a:solidFill>
        </a:ln>
        <a:effectLst/>
      </c:spPr>
    </c:plotArea>
    <c:legend>
      <c:legendPos val="r"/>
      <c:layout>
        <c:manualLayout>
          <c:xMode val="edge"/>
          <c:yMode val="edge"/>
          <c:x val="9.342724013626616E-2"/>
          <c:y val="9.5555789539479963E-2"/>
          <c:w val="0.24958888642816265"/>
          <c:h val="0.27022104783788931"/>
        </c:manualLayout>
      </c:layout>
      <c:overlay val="0"/>
      <c:spPr>
        <a:noFill/>
        <a:ln>
          <a:solidFill>
            <a:sysClr val="windowText" lastClr="000000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25400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4795953256165606E-2"/>
          <c:y val="4.4915291242177698E-2"/>
          <c:w val="0.88937253985481102"/>
          <c:h val="0.85281663970652599"/>
        </c:manualLayout>
      </c:layout>
      <c:scatterChart>
        <c:scatterStyle val="smoothMarker"/>
        <c:varyColors val="0"/>
        <c:ser>
          <c:idx val="0"/>
          <c:order val="0"/>
          <c:tx>
            <c:v>Dilation</c:v>
          </c:tx>
          <c:spPr>
            <a:ln w="38100" cap="rnd">
              <a:solidFill>
                <a:srgbClr val="92D050">
                  <a:alpha val="70000"/>
                </a:srgbClr>
              </a:solidFill>
              <a:prstDash val="solid"/>
              <a:round/>
            </a:ln>
            <a:effectLst/>
          </c:spPr>
          <c:marker>
            <c:symbol val="none"/>
          </c:marker>
          <c:xVal>
            <c:numRef>
              <c:f>'LBM Large Plates'!$X$4:$X$12</c:f>
              <c:numCache>
                <c:formatCode>General</c:formatCode>
                <c:ptCount val="9"/>
                <c:pt idx="0">
                  <c:v>-19.989514510736544</c:v>
                </c:pt>
                <c:pt idx="1">
                  <c:v>-18.889078975422589</c:v>
                </c:pt>
                <c:pt idx="2">
                  <c:v>-18.264800125426838</c:v>
                </c:pt>
                <c:pt idx="3">
                  <c:v>-17.829428903119158</c:v>
                </c:pt>
                <c:pt idx="4">
                  <c:v>-17.494360165702997</c:v>
                </c:pt>
                <c:pt idx="5">
                  <c:v>-16.991629288091204</c:v>
                </c:pt>
                <c:pt idx="6">
                  <c:v>-16.616982317387592</c:v>
                </c:pt>
                <c:pt idx="7">
                  <c:v>-16.189244240203546</c:v>
                </c:pt>
                <c:pt idx="8">
                  <c:v>-15.763493174533663</c:v>
                </c:pt>
              </c:numCache>
            </c:numRef>
          </c:xVal>
          <c:yVal>
            <c:numRef>
              <c:f>'LBM Large Plates'!$V$4:$V$12</c:f>
              <c:numCache>
                <c:formatCode>General</c:formatCode>
                <c:ptCount val="9"/>
                <c:pt idx="0">
                  <c:v>7.0000000000000007E-2</c:v>
                </c:pt>
                <c:pt idx="1">
                  <c:v>0.18099999999999999</c:v>
                </c:pt>
                <c:pt idx="2">
                  <c:v>0.26900000000000002</c:v>
                </c:pt>
                <c:pt idx="3">
                  <c:v>0.34100000000000003</c:v>
                </c:pt>
                <c:pt idx="4">
                  <c:v>0.40100000000000002</c:v>
                </c:pt>
                <c:pt idx="5">
                  <c:v>0.496</c:v>
                </c:pt>
                <c:pt idx="6">
                  <c:v>0.56599999999999995</c:v>
                </c:pt>
                <c:pt idx="7">
                  <c:v>0.64400000000000002</c:v>
                </c:pt>
                <c:pt idx="8">
                  <c:v>0.71599999999999997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EB6-4E5B-AB86-C3CC930B33FA}"/>
            </c:ext>
          </c:extLst>
        </c:ser>
        <c:ser>
          <c:idx val="1"/>
          <c:order val="1"/>
          <c:tx>
            <c:v>MF-parallel</c:v>
          </c:tx>
          <c:spPr>
            <a:ln w="38100" cap="rnd">
              <a:solidFill>
                <a:srgbClr val="FF6699">
                  <a:alpha val="69804"/>
                </a:srgbClr>
              </a:solidFill>
              <a:prstDash val="solid"/>
              <a:round/>
            </a:ln>
            <a:effectLst/>
          </c:spPr>
          <c:marker>
            <c:symbol val="none"/>
          </c:marker>
          <c:xVal>
            <c:numRef>
              <c:f>'LBM Large Plates'!$X$13:$X$20</c:f>
              <c:numCache>
                <c:formatCode>General</c:formatCode>
                <c:ptCount val="8"/>
                <c:pt idx="0">
                  <c:v>-19.989514510736544</c:v>
                </c:pt>
                <c:pt idx="1">
                  <c:v>-19.23523420485148</c:v>
                </c:pt>
                <c:pt idx="2">
                  <c:v>-18.963410208542474</c:v>
                </c:pt>
                <c:pt idx="3">
                  <c:v>-18.846670298748741</c:v>
                </c:pt>
                <c:pt idx="4">
                  <c:v>-18.697190389178008</c:v>
                </c:pt>
                <c:pt idx="5">
                  <c:v>-18.645737228238172</c:v>
                </c:pt>
                <c:pt idx="6">
                  <c:v>-18.558034277924779</c:v>
                </c:pt>
                <c:pt idx="7">
                  <c:v>-18.487036079799676</c:v>
                </c:pt>
              </c:numCache>
            </c:numRef>
          </c:xVal>
          <c:yVal>
            <c:numRef>
              <c:f>'LBM Large Plates'!$V$13:$V$20</c:f>
              <c:numCache>
                <c:formatCode>General</c:formatCode>
                <c:ptCount val="8"/>
                <c:pt idx="0">
                  <c:v>7.0000000000000007E-2</c:v>
                </c:pt>
                <c:pt idx="1">
                  <c:v>0.17399999999999999</c:v>
                </c:pt>
                <c:pt idx="2">
                  <c:v>0.25600000000000001</c:v>
                </c:pt>
                <c:pt idx="3">
                  <c:v>0.32400000000000001</c:v>
                </c:pt>
                <c:pt idx="4">
                  <c:v>0.42799999999999999</c:v>
                </c:pt>
                <c:pt idx="5">
                  <c:v>0.504</c:v>
                </c:pt>
                <c:pt idx="6">
                  <c:v>0.58699999999999997</c:v>
                </c:pt>
                <c:pt idx="7">
                  <c:v>0.64600000000000002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0EB6-4E5B-AB86-C3CC930B33FA}"/>
            </c:ext>
          </c:extLst>
        </c:ser>
        <c:ser>
          <c:idx val="2"/>
          <c:order val="2"/>
          <c:tx>
            <c:v>MF-perpendicular</c:v>
          </c:tx>
          <c:spPr>
            <a:ln w="38100" cap="rnd">
              <a:solidFill>
                <a:srgbClr val="C00000">
                  <a:alpha val="70000"/>
                </a:srgbClr>
              </a:solidFill>
              <a:prstDash val="solid"/>
              <a:round/>
            </a:ln>
            <a:effectLst/>
          </c:spPr>
          <c:marker>
            <c:symbol val="none"/>
          </c:marker>
          <c:xVal>
            <c:numRef>
              <c:f>'LBM Large Plates'!$X$21:$X$29</c:f>
              <c:numCache>
                <c:formatCode>General</c:formatCode>
                <c:ptCount val="9"/>
                <c:pt idx="0">
                  <c:v>-19.989514510736544</c:v>
                </c:pt>
                <c:pt idx="1">
                  <c:v>-18.538624729567115</c:v>
                </c:pt>
                <c:pt idx="2">
                  <c:v>-16.830659111644863</c:v>
                </c:pt>
                <c:pt idx="3">
                  <c:v>-16.062648349495433</c:v>
                </c:pt>
                <c:pt idx="4">
                  <c:v>-15.339703064640089</c:v>
                </c:pt>
                <c:pt idx="5">
                  <c:v>-14.852776342411355</c:v>
                </c:pt>
                <c:pt idx="6">
                  <c:v>-14.396640842983768</c:v>
                </c:pt>
                <c:pt idx="7">
                  <c:v>-14.017975528133856</c:v>
                </c:pt>
                <c:pt idx="8">
                  <c:v>-13.65364766433561</c:v>
                </c:pt>
              </c:numCache>
            </c:numRef>
          </c:xVal>
          <c:yVal>
            <c:numRef>
              <c:f>'LBM Large Plates'!$V$21:$V$29</c:f>
              <c:numCache>
                <c:formatCode>General</c:formatCode>
                <c:ptCount val="9"/>
                <c:pt idx="0">
                  <c:v>7.0000000000000007E-2</c:v>
                </c:pt>
                <c:pt idx="1">
                  <c:v>0.10199999999999999</c:v>
                </c:pt>
                <c:pt idx="2">
                  <c:v>0.183</c:v>
                </c:pt>
                <c:pt idx="3">
                  <c:v>0.248</c:v>
                </c:pt>
                <c:pt idx="4">
                  <c:v>0.33300000000000002</c:v>
                </c:pt>
                <c:pt idx="5">
                  <c:v>0.40600000000000003</c:v>
                </c:pt>
                <c:pt idx="6">
                  <c:v>0.48599999999999999</c:v>
                </c:pt>
                <c:pt idx="7">
                  <c:v>0.56699999999999995</c:v>
                </c:pt>
                <c:pt idx="8">
                  <c:v>0.66400000000000003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0EB6-4E5B-AB86-C3CC930B33FA}"/>
            </c:ext>
          </c:extLst>
        </c:ser>
        <c:ser>
          <c:idx val="3"/>
          <c:order val="3"/>
          <c:tx>
            <c:v>Frac-parallel</c:v>
          </c:tx>
          <c:spPr>
            <a:ln w="38100" cap="rnd">
              <a:solidFill>
                <a:srgbClr val="7030A0">
                  <a:alpha val="70000"/>
                </a:srgbClr>
              </a:solidFill>
              <a:prstDash val="solid"/>
              <a:round/>
            </a:ln>
            <a:effectLst/>
          </c:spPr>
          <c:marker>
            <c:symbol val="none"/>
          </c:marker>
          <c:xVal>
            <c:numRef>
              <c:f>'LBM Large Plates'!$X$30:$X$38</c:f>
              <c:numCache>
                <c:formatCode>General</c:formatCode>
                <c:ptCount val="9"/>
                <c:pt idx="0">
                  <c:v>-19.989514510736544</c:v>
                </c:pt>
                <c:pt idx="1">
                  <c:v>-19.644153785693138</c:v>
                </c:pt>
                <c:pt idx="2">
                  <c:v>-19.528739430864334</c:v>
                </c:pt>
                <c:pt idx="3">
                  <c:v>-19.366988546327779</c:v>
                </c:pt>
                <c:pt idx="4">
                  <c:v>-19.237884511832817</c:v>
                </c:pt>
                <c:pt idx="5">
                  <c:v>-19.104933930533488</c:v>
                </c:pt>
                <c:pt idx="6">
                  <c:v>-18.956876812168758</c:v>
                </c:pt>
                <c:pt idx="7">
                  <c:v>-18.813242410592011</c:v>
                </c:pt>
                <c:pt idx="8">
                  <c:v>-18.716773375905827</c:v>
                </c:pt>
              </c:numCache>
            </c:numRef>
          </c:xVal>
          <c:yVal>
            <c:numRef>
              <c:f>'LBM Large Plates'!$V$30:$V$38</c:f>
              <c:numCache>
                <c:formatCode>General</c:formatCode>
                <c:ptCount val="9"/>
                <c:pt idx="0">
                  <c:v>7.0000000000000007E-2</c:v>
                </c:pt>
                <c:pt idx="1">
                  <c:v>0.17399999999999999</c:v>
                </c:pt>
                <c:pt idx="2">
                  <c:v>0.25600000000000001</c:v>
                </c:pt>
                <c:pt idx="3">
                  <c:v>0.35299999999999998</c:v>
                </c:pt>
                <c:pt idx="4">
                  <c:v>0.42799999999999999</c:v>
                </c:pt>
                <c:pt idx="5">
                  <c:v>0.504</c:v>
                </c:pt>
                <c:pt idx="6">
                  <c:v>0.58699999999999997</c:v>
                </c:pt>
                <c:pt idx="7">
                  <c:v>0.66200000000000003</c:v>
                </c:pt>
                <c:pt idx="8">
                  <c:v>0.70799999999999996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0EB6-4E5B-AB86-C3CC930B33FA}"/>
            </c:ext>
          </c:extLst>
        </c:ser>
        <c:ser>
          <c:idx val="4"/>
          <c:order val="4"/>
          <c:tx>
            <c:v>Frac-perp</c:v>
          </c:tx>
          <c:spPr>
            <a:ln w="38100" cap="rnd">
              <a:solidFill>
                <a:srgbClr val="7030A0">
                  <a:alpha val="70000"/>
                </a:srgbClr>
              </a:solidFill>
              <a:prstDash val="solid"/>
              <a:round/>
            </a:ln>
            <a:effectLst/>
          </c:spPr>
          <c:marker>
            <c:symbol val="none"/>
          </c:marker>
          <c:xVal>
            <c:numRef>
              <c:f>'LBM Large Plates'!$X$39:$X$46</c:f>
              <c:numCache>
                <c:formatCode>General</c:formatCode>
                <c:ptCount val="8"/>
                <c:pt idx="0">
                  <c:v>-19.989514510736544</c:v>
                </c:pt>
                <c:pt idx="1">
                  <c:v>-19.759428747206112</c:v>
                </c:pt>
                <c:pt idx="2">
                  <c:v>-18.150018822714188</c:v>
                </c:pt>
                <c:pt idx="3">
                  <c:v>-15.91101994680103</c:v>
                </c:pt>
                <c:pt idx="4">
                  <c:v>-13.866143177245744</c:v>
                </c:pt>
                <c:pt idx="5">
                  <c:v>-13.598428982506459</c:v>
                </c:pt>
                <c:pt idx="6">
                  <c:v>-13.413785750844296</c:v>
                </c:pt>
                <c:pt idx="7">
                  <c:v>-13.288233388470468</c:v>
                </c:pt>
              </c:numCache>
            </c:numRef>
          </c:xVal>
          <c:yVal>
            <c:numRef>
              <c:f>'LBM Large Plates'!$V$39:$V$46</c:f>
              <c:numCache>
                <c:formatCode>General</c:formatCode>
                <c:ptCount val="8"/>
                <c:pt idx="0">
                  <c:v>7.0000000000000007E-2</c:v>
                </c:pt>
                <c:pt idx="1">
                  <c:v>0.123</c:v>
                </c:pt>
                <c:pt idx="2">
                  <c:v>0.21299999999999999</c:v>
                </c:pt>
                <c:pt idx="3">
                  <c:v>0.318</c:v>
                </c:pt>
                <c:pt idx="4">
                  <c:v>0.40699999999999997</c:v>
                </c:pt>
                <c:pt idx="5">
                  <c:v>0.47099999999999997</c:v>
                </c:pt>
                <c:pt idx="6">
                  <c:v>0.54500000000000004</c:v>
                </c:pt>
                <c:pt idx="7">
                  <c:v>0.61599999999999999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0EB6-4E5B-AB86-C3CC930B33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839046112"/>
        <c:axId val="-1839041216"/>
        <c:extLst/>
      </c:scatterChart>
      <c:valAx>
        <c:axId val="-1839046112"/>
        <c:scaling>
          <c:orientation val="minMax"/>
          <c:max val="-12"/>
          <c:min val="-23"/>
        </c:scaling>
        <c:delete val="1"/>
        <c:axPos val="b"/>
        <c:majorGridlines>
          <c:spPr>
            <a:ln w="12700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-1839041216"/>
        <c:crosses val="autoZero"/>
        <c:crossBetween val="midCat"/>
        <c:majorUnit val="1"/>
      </c:valAx>
      <c:valAx>
        <c:axId val="-1839041216"/>
        <c:scaling>
          <c:orientation val="minMax"/>
        </c:scaling>
        <c:delete val="1"/>
        <c:axPos val="l"/>
        <c:majorGridlines>
          <c:spPr>
            <a:ln w="12700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-1839046112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solidFill>
      <a:sysClr val="window" lastClr="FFFFFF">
        <a:alpha val="9000"/>
      </a:sysClr>
    </a:solidFill>
    <a:ln w="25400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4795953256165606E-2"/>
          <c:y val="4.4915291242177698E-2"/>
          <c:w val="0.88937253985481102"/>
          <c:h val="0.85281663970652599"/>
        </c:manualLayout>
      </c:layout>
      <c:scatterChart>
        <c:scatterStyle val="smoothMarker"/>
        <c:varyColors val="0"/>
        <c:ser>
          <c:idx val="0"/>
          <c:order val="0"/>
          <c:tx>
            <c:v>Dilation</c:v>
          </c:tx>
          <c:spPr>
            <a:ln w="38100" cap="rnd">
              <a:solidFill>
                <a:srgbClr val="92D050">
                  <a:alpha val="70000"/>
                </a:srgbClr>
              </a:solidFill>
              <a:prstDash val="solid"/>
              <a:round/>
            </a:ln>
            <a:effectLst/>
          </c:spPr>
          <c:marker>
            <c:symbol val="none"/>
          </c:marker>
          <c:xVal>
            <c:numRef>
              <c:f>'LBM Large Plates'!$X$4:$X$12</c:f>
              <c:numCache>
                <c:formatCode>General</c:formatCode>
                <c:ptCount val="9"/>
                <c:pt idx="0">
                  <c:v>-19.989514510736544</c:v>
                </c:pt>
                <c:pt idx="1">
                  <c:v>-18.889078975422589</c:v>
                </c:pt>
                <c:pt idx="2">
                  <c:v>-18.264800125426838</c:v>
                </c:pt>
                <c:pt idx="3">
                  <c:v>-17.829428903119158</c:v>
                </c:pt>
                <c:pt idx="4">
                  <c:v>-17.494360165702997</c:v>
                </c:pt>
                <c:pt idx="5">
                  <c:v>-16.991629288091204</c:v>
                </c:pt>
                <c:pt idx="6">
                  <c:v>-16.616982317387592</c:v>
                </c:pt>
                <c:pt idx="7">
                  <c:v>-16.189244240203546</c:v>
                </c:pt>
                <c:pt idx="8">
                  <c:v>-15.763493174533663</c:v>
                </c:pt>
              </c:numCache>
            </c:numRef>
          </c:xVal>
          <c:yVal>
            <c:numRef>
              <c:f>'LBM Large Plates'!$V$4:$V$12</c:f>
              <c:numCache>
                <c:formatCode>General</c:formatCode>
                <c:ptCount val="9"/>
                <c:pt idx="0">
                  <c:v>7.0000000000000007E-2</c:v>
                </c:pt>
                <c:pt idx="1">
                  <c:v>0.18099999999999999</c:v>
                </c:pt>
                <c:pt idx="2">
                  <c:v>0.26900000000000002</c:v>
                </c:pt>
                <c:pt idx="3">
                  <c:v>0.34100000000000003</c:v>
                </c:pt>
                <c:pt idx="4">
                  <c:v>0.40100000000000002</c:v>
                </c:pt>
                <c:pt idx="5">
                  <c:v>0.496</c:v>
                </c:pt>
                <c:pt idx="6">
                  <c:v>0.56599999999999995</c:v>
                </c:pt>
                <c:pt idx="7">
                  <c:v>0.64400000000000002</c:v>
                </c:pt>
                <c:pt idx="8">
                  <c:v>0.71599999999999997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584E-44C9-9685-3ED43B09A14B}"/>
            </c:ext>
          </c:extLst>
        </c:ser>
        <c:ser>
          <c:idx val="1"/>
          <c:order val="1"/>
          <c:tx>
            <c:v>MF-parallel</c:v>
          </c:tx>
          <c:spPr>
            <a:ln w="38100" cap="rnd">
              <a:solidFill>
                <a:srgbClr val="FF6699">
                  <a:alpha val="69804"/>
                </a:srgbClr>
              </a:solidFill>
              <a:prstDash val="solid"/>
              <a:round/>
            </a:ln>
            <a:effectLst/>
          </c:spPr>
          <c:marker>
            <c:symbol val="none"/>
          </c:marker>
          <c:xVal>
            <c:numRef>
              <c:f>'LBM Large Plates'!$X$13:$X$20</c:f>
              <c:numCache>
                <c:formatCode>General</c:formatCode>
                <c:ptCount val="8"/>
                <c:pt idx="0">
                  <c:v>-19.989514510736544</c:v>
                </c:pt>
                <c:pt idx="1">
                  <c:v>-19.23523420485148</c:v>
                </c:pt>
                <c:pt idx="2">
                  <c:v>-18.963410208542474</c:v>
                </c:pt>
                <c:pt idx="3">
                  <c:v>-18.846670298748741</c:v>
                </c:pt>
                <c:pt idx="4">
                  <c:v>-18.697190389178008</c:v>
                </c:pt>
                <c:pt idx="5">
                  <c:v>-18.645737228238172</c:v>
                </c:pt>
                <c:pt idx="6">
                  <c:v>-18.558034277924779</c:v>
                </c:pt>
                <c:pt idx="7">
                  <c:v>-18.487036079799676</c:v>
                </c:pt>
              </c:numCache>
            </c:numRef>
          </c:xVal>
          <c:yVal>
            <c:numRef>
              <c:f>'LBM Large Plates'!$V$13:$V$20</c:f>
              <c:numCache>
                <c:formatCode>General</c:formatCode>
                <c:ptCount val="8"/>
                <c:pt idx="0">
                  <c:v>7.0000000000000007E-2</c:v>
                </c:pt>
                <c:pt idx="1">
                  <c:v>0.17399999999999999</c:v>
                </c:pt>
                <c:pt idx="2">
                  <c:v>0.25600000000000001</c:v>
                </c:pt>
                <c:pt idx="3">
                  <c:v>0.32400000000000001</c:v>
                </c:pt>
                <c:pt idx="4">
                  <c:v>0.42799999999999999</c:v>
                </c:pt>
                <c:pt idx="5">
                  <c:v>0.504</c:v>
                </c:pt>
                <c:pt idx="6">
                  <c:v>0.58699999999999997</c:v>
                </c:pt>
                <c:pt idx="7">
                  <c:v>0.64600000000000002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584E-44C9-9685-3ED43B09A14B}"/>
            </c:ext>
          </c:extLst>
        </c:ser>
        <c:ser>
          <c:idx val="2"/>
          <c:order val="2"/>
          <c:tx>
            <c:v>MF-perpendicular</c:v>
          </c:tx>
          <c:spPr>
            <a:ln w="38100" cap="rnd">
              <a:solidFill>
                <a:srgbClr val="C00000">
                  <a:alpha val="70000"/>
                </a:srgbClr>
              </a:solidFill>
              <a:prstDash val="solid"/>
              <a:round/>
            </a:ln>
            <a:effectLst/>
          </c:spPr>
          <c:marker>
            <c:symbol val="none"/>
          </c:marker>
          <c:xVal>
            <c:numRef>
              <c:f>'LBM Large Plates'!$X$21:$X$29</c:f>
              <c:numCache>
                <c:formatCode>General</c:formatCode>
                <c:ptCount val="9"/>
                <c:pt idx="0">
                  <c:v>-19.989514510736544</c:v>
                </c:pt>
                <c:pt idx="1">
                  <c:v>-18.538624729567115</c:v>
                </c:pt>
                <c:pt idx="2">
                  <c:v>-16.830659111644863</c:v>
                </c:pt>
                <c:pt idx="3">
                  <c:v>-16.062648349495433</c:v>
                </c:pt>
                <c:pt idx="4">
                  <c:v>-15.339703064640089</c:v>
                </c:pt>
                <c:pt idx="5">
                  <c:v>-14.852776342411355</c:v>
                </c:pt>
                <c:pt idx="6">
                  <c:v>-14.396640842983768</c:v>
                </c:pt>
                <c:pt idx="7">
                  <c:v>-14.017975528133856</c:v>
                </c:pt>
                <c:pt idx="8">
                  <c:v>-13.65364766433561</c:v>
                </c:pt>
              </c:numCache>
            </c:numRef>
          </c:xVal>
          <c:yVal>
            <c:numRef>
              <c:f>'LBM Large Plates'!$V$21:$V$29</c:f>
              <c:numCache>
                <c:formatCode>General</c:formatCode>
                <c:ptCount val="9"/>
                <c:pt idx="0">
                  <c:v>7.0000000000000007E-2</c:v>
                </c:pt>
                <c:pt idx="1">
                  <c:v>0.10199999999999999</c:v>
                </c:pt>
                <c:pt idx="2">
                  <c:v>0.183</c:v>
                </c:pt>
                <c:pt idx="3">
                  <c:v>0.248</c:v>
                </c:pt>
                <c:pt idx="4">
                  <c:v>0.33300000000000002</c:v>
                </c:pt>
                <c:pt idx="5">
                  <c:v>0.40600000000000003</c:v>
                </c:pt>
                <c:pt idx="6">
                  <c:v>0.48599999999999999</c:v>
                </c:pt>
                <c:pt idx="7">
                  <c:v>0.56699999999999995</c:v>
                </c:pt>
                <c:pt idx="8">
                  <c:v>0.66400000000000003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584E-44C9-9685-3ED43B09A14B}"/>
            </c:ext>
          </c:extLst>
        </c:ser>
        <c:ser>
          <c:idx val="3"/>
          <c:order val="3"/>
          <c:tx>
            <c:v>Frac-parallel</c:v>
          </c:tx>
          <c:spPr>
            <a:ln w="38100" cap="rnd">
              <a:solidFill>
                <a:srgbClr val="7030A0">
                  <a:alpha val="70000"/>
                </a:srgbClr>
              </a:solidFill>
              <a:prstDash val="solid"/>
              <a:round/>
            </a:ln>
            <a:effectLst/>
          </c:spPr>
          <c:marker>
            <c:symbol val="none"/>
          </c:marker>
          <c:xVal>
            <c:numRef>
              <c:f>'LBM Large Plates'!$X$30:$X$38</c:f>
              <c:numCache>
                <c:formatCode>General</c:formatCode>
                <c:ptCount val="9"/>
                <c:pt idx="0">
                  <c:v>-19.989514510736544</c:v>
                </c:pt>
                <c:pt idx="1">
                  <c:v>-19.644153785693138</c:v>
                </c:pt>
                <c:pt idx="2">
                  <c:v>-19.528739430864334</c:v>
                </c:pt>
                <c:pt idx="3">
                  <c:v>-19.366988546327779</c:v>
                </c:pt>
                <c:pt idx="4">
                  <c:v>-19.237884511832817</c:v>
                </c:pt>
                <c:pt idx="5">
                  <c:v>-19.104933930533488</c:v>
                </c:pt>
                <c:pt idx="6">
                  <c:v>-18.956876812168758</c:v>
                </c:pt>
                <c:pt idx="7">
                  <c:v>-18.813242410592011</c:v>
                </c:pt>
                <c:pt idx="8">
                  <c:v>-18.716773375905827</c:v>
                </c:pt>
              </c:numCache>
            </c:numRef>
          </c:xVal>
          <c:yVal>
            <c:numRef>
              <c:f>'LBM Large Plates'!$V$30:$V$38</c:f>
              <c:numCache>
                <c:formatCode>General</c:formatCode>
                <c:ptCount val="9"/>
                <c:pt idx="0">
                  <c:v>7.0000000000000007E-2</c:v>
                </c:pt>
                <c:pt idx="1">
                  <c:v>0.17399999999999999</c:v>
                </c:pt>
                <c:pt idx="2">
                  <c:v>0.25600000000000001</c:v>
                </c:pt>
                <c:pt idx="3">
                  <c:v>0.35299999999999998</c:v>
                </c:pt>
                <c:pt idx="4">
                  <c:v>0.42799999999999999</c:v>
                </c:pt>
                <c:pt idx="5">
                  <c:v>0.504</c:v>
                </c:pt>
                <c:pt idx="6">
                  <c:v>0.58699999999999997</c:v>
                </c:pt>
                <c:pt idx="7">
                  <c:v>0.66200000000000003</c:v>
                </c:pt>
                <c:pt idx="8">
                  <c:v>0.70799999999999996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584E-44C9-9685-3ED43B09A14B}"/>
            </c:ext>
          </c:extLst>
        </c:ser>
        <c:ser>
          <c:idx val="4"/>
          <c:order val="4"/>
          <c:tx>
            <c:v>Frac-perp</c:v>
          </c:tx>
          <c:spPr>
            <a:ln w="38100" cap="rnd">
              <a:solidFill>
                <a:srgbClr val="7030A0">
                  <a:alpha val="70000"/>
                </a:srgbClr>
              </a:solidFill>
              <a:prstDash val="solid"/>
              <a:round/>
            </a:ln>
            <a:effectLst/>
          </c:spPr>
          <c:marker>
            <c:symbol val="none"/>
          </c:marker>
          <c:xVal>
            <c:numRef>
              <c:f>'LBM Large Plates'!$X$39:$X$46</c:f>
              <c:numCache>
                <c:formatCode>General</c:formatCode>
                <c:ptCount val="8"/>
                <c:pt idx="0">
                  <c:v>-19.989514510736544</c:v>
                </c:pt>
                <c:pt idx="1">
                  <c:v>-19.759428747206112</c:v>
                </c:pt>
                <c:pt idx="2">
                  <c:v>-18.150018822714188</c:v>
                </c:pt>
                <c:pt idx="3">
                  <c:v>-15.91101994680103</c:v>
                </c:pt>
                <c:pt idx="4">
                  <c:v>-13.866143177245744</c:v>
                </c:pt>
                <c:pt idx="5">
                  <c:v>-13.598428982506459</c:v>
                </c:pt>
                <c:pt idx="6">
                  <c:v>-13.413785750844296</c:v>
                </c:pt>
                <c:pt idx="7">
                  <c:v>-13.288233388470468</c:v>
                </c:pt>
              </c:numCache>
            </c:numRef>
          </c:xVal>
          <c:yVal>
            <c:numRef>
              <c:f>'LBM Large Plates'!$V$39:$V$46</c:f>
              <c:numCache>
                <c:formatCode>General</c:formatCode>
                <c:ptCount val="8"/>
                <c:pt idx="0">
                  <c:v>7.0000000000000007E-2</c:v>
                </c:pt>
                <c:pt idx="1">
                  <c:v>0.123</c:v>
                </c:pt>
                <c:pt idx="2">
                  <c:v>0.21299999999999999</c:v>
                </c:pt>
                <c:pt idx="3">
                  <c:v>0.318</c:v>
                </c:pt>
                <c:pt idx="4">
                  <c:v>0.40699999999999997</c:v>
                </c:pt>
                <c:pt idx="5">
                  <c:v>0.47099999999999997</c:v>
                </c:pt>
                <c:pt idx="6">
                  <c:v>0.54500000000000004</c:v>
                </c:pt>
                <c:pt idx="7">
                  <c:v>0.61599999999999999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584E-44C9-9685-3ED43B09A1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839046112"/>
        <c:axId val="-1839041216"/>
        <c:extLst/>
      </c:scatterChart>
      <c:valAx>
        <c:axId val="-1839046112"/>
        <c:scaling>
          <c:orientation val="minMax"/>
          <c:max val="-12"/>
          <c:min val="-23"/>
        </c:scaling>
        <c:delete val="1"/>
        <c:axPos val="b"/>
        <c:majorGridlines>
          <c:spPr>
            <a:ln w="12700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-1839041216"/>
        <c:crosses val="autoZero"/>
        <c:crossBetween val="midCat"/>
        <c:majorUnit val="1"/>
      </c:valAx>
      <c:valAx>
        <c:axId val="-1839041216"/>
        <c:scaling>
          <c:orientation val="minMax"/>
        </c:scaling>
        <c:delete val="1"/>
        <c:axPos val="l"/>
        <c:majorGridlines>
          <c:spPr>
            <a:ln w="12700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-1839046112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solidFill>
      <a:sysClr val="window" lastClr="FFFFFF">
        <a:alpha val="9000"/>
      </a:sysClr>
    </a:solidFill>
    <a:ln w="25400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11207-A6C1-408C-9C05-018F099C267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76816-B184-488A-AB09-D2B7C18CE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34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Wastewater</a:t>
            </a:r>
            <a:r>
              <a:rPr lang="en-US" baseline="0" dirty="0"/>
              <a:t> injection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143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 tests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3557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</a:t>
            </a:r>
            <a:r>
              <a:rPr lang="en-US" baseline="0" dirty="0"/>
              <a:t> injection zones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573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 is not a simple function of effective stress</a:t>
            </a:r>
            <a:r>
              <a:rPr lang="en-US" baseline="0" dirty="0"/>
              <a:t> or </a:t>
            </a:r>
            <a:r>
              <a:rPr lang="en-US" baseline="0" dirty="0" err="1"/>
              <a:t>proosity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9832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 of dilation – fluid</a:t>
            </a:r>
            <a:r>
              <a:rPr lang="en-US" baseline="0" dirty="0"/>
              <a:t> stored parallel to bedding</a:t>
            </a:r>
          </a:p>
          <a:p>
            <a:r>
              <a:rPr lang="en-US" baseline="0" dirty="0"/>
              <a:t>Vp more sensitive than Vs – fluid pressure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7928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significant change</a:t>
            </a:r>
            <a:r>
              <a:rPr lang="en-US" baseline="0" dirty="0"/>
              <a:t> in structure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380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Velocity</a:t>
            </a:r>
          </a:p>
          <a:p>
            <a:r>
              <a:rPr lang="en-US" dirty="0"/>
              <a:t>Fracture</a:t>
            </a:r>
            <a:r>
              <a:rPr lang="en-US" baseline="0" dirty="0"/>
              <a:t> porosity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7766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significant change</a:t>
            </a:r>
            <a:r>
              <a:rPr lang="en-US" baseline="0" dirty="0"/>
              <a:t> in structure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032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Methodology of NMR acquisition</a:t>
            </a:r>
          </a:p>
          <a:p>
            <a:r>
              <a:rPr lang="en-US" dirty="0"/>
              <a:t>Pore</a:t>
            </a:r>
            <a:r>
              <a:rPr lang="en-US" baseline="0" dirty="0"/>
              <a:t> structure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1782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7878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424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Natural</a:t>
            </a:r>
            <a:r>
              <a:rPr lang="en-US" baseline="0" dirty="0"/>
              <a:t> processes also cause unloading – heating, charging of reservoirs, hydrocarbon maturation, erosion and clay diagenesis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291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Hydraulic fracturing</a:t>
            </a:r>
          </a:p>
          <a:p>
            <a:r>
              <a:rPr lang="en-US" dirty="0"/>
              <a:t>k</a:t>
            </a:r>
            <a:r>
              <a:rPr lang="en-US" baseline="0" dirty="0"/>
              <a:t> trends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40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Fluid injection</a:t>
            </a:r>
            <a:r>
              <a:rPr lang="en-US" baseline="0" dirty="0"/>
              <a:t> is a process of unloading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Natural</a:t>
            </a:r>
            <a:r>
              <a:rPr lang="en-US" baseline="0" dirty="0"/>
              <a:t> processes also cause unloading – heating, charging of reservoirs, hydrocarbon maturation, erosion and clay diagenesis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540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 intermediate states of injection 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50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 and bottom constant</a:t>
            </a:r>
            <a:r>
              <a:rPr lang="en-US" baseline="0" dirty="0"/>
              <a:t> pressure boundaries</a:t>
            </a:r>
            <a:endParaRPr lang="en-US" dirty="0"/>
          </a:p>
          <a:p>
            <a:r>
              <a:rPr lang="en-US" dirty="0"/>
              <a:t>Bounce back scheme on sides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658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Elastic</a:t>
            </a:r>
            <a:r>
              <a:rPr lang="en-US" baseline="0" dirty="0"/>
              <a:t> behavior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DE1A0-335D-41BD-BDDB-CCB30D581A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655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Comparable</a:t>
            </a:r>
            <a:r>
              <a:rPr lang="en-US" baseline="0" dirty="0"/>
              <a:t> with contemporary results</a:t>
            </a:r>
          </a:p>
          <a:p>
            <a:endParaRPr lang="en-US" baseline="0" dirty="0"/>
          </a:p>
          <a:p>
            <a:r>
              <a:rPr lang="en-US" baseline="0" dirty="0"/>
              <a:t>Left of dilation/compaction line: storage parallel to bedding</a:t>
            </a:r>
          </a:p>
          <a:p>
            <a:r>
              <a:rPr lang="en-US" baseline="0" dirty="0"/>
              <a:t>Right of dilation/compaction line: storage perpendicular to bedding</a:t>
            </a:r>
          </a:p>
          <a:p>
            <a:endParaRPr lang="en-US" baseline="0" dirty="0"/>
          </a:p>
          <a:p>
            <a:r>
              <a:rPr lang="en-US" baseline="0" dirty="0"/>
              <a:t>Scale independence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773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Resolvable </a:t>
            </a:r>
            <a:r>
              <a:rPr lang="en-US" baseline="0" dirty="0"/>
              <a:t>by laboratory experiments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2776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Porosity is measured</a:t>
            </a:r>
            <a:r>
              <a:rPr lang="en-US" baseline="0" dirty="0"/>
              <a:t> from injected fluid volume, fluid used is distilled water</a:t>
            </a:r>
          </a:p>
          <a:p>
            <a:r>
              <a:rPr lang="en-US" baseline="0" dirty="0"/>
              <a:t>P wave velocities tend to be more sensitive to pore fluid pressure, S to structural changes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6816-B184-488A-AB09-D2B7C18CE55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869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10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1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030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9348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050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830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666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688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790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2912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399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2774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35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7214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4576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229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89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225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793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95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88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815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CFE51-BB34-4FE1-A4D3-02F107A5A79E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A17FF-B54E-4F17-89AB-71836F964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754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DF6498-47E7-4531-BB15-3881BBCAF6D9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0AC93-0F96-4407-AAA0-404F8A11C1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95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chart" Target="../charts/char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5" Type="http://schemas.openxmlformats.org/officeDocument/2006/relationships/chart" Target="../charts/chart3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46827"/>
            <a:ext cx="77724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Evolution of porosity, permeability and pore structure in mudstones upon fluid injection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317334"/>
            <a:ext cx="6858000" cy="1655762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Harsh </a:t>
            </a:r>
            <a:r>
              <a:rPr lang="en-US" dirty="0" err="1">
                <a:solidFill>
                  <a:srgbClr val="00B050"/>
                </a:solidFill>
              </a:rPr>
              <a:t>Biren</a:t>
            </a:r>
            <a:r>
              <a:rPr lang="en-US" dirty="0">
                <a:solidFill>
                  <a:srgbClr val="00B050"/>
                </a:solidFill>
              </a:rPr>
              <a:t> Vora</a:t>
            </a:r>
          </a:p>
          <a:p>
            <a:r>
              <a:rPr lang="en-US" dirty="0">
                <a:solidFill>
                  <a:srgbClr val="00B050"/>
                </a:solidFill>
              </a:rPr>
              <a:t>Dr. Brandon Dugan</a:t>
            </a:r>
          </a:p>
        </p:txBody>
      </p:sp>
    </p:spTree>
    <p:extLst>
      <p:ext uri="{BB962C8B-B14F-4D97-AF65-F5344CB8AC3E}">
        <p14:creationId xmlns:p14="http://schemas.microsoft.com/office/powerpoint/2010/main" val="734415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212" y="999761"/>
            <a:ext cx="3415498" cy="10036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425" y="2074672"/>
            <a:ext cx="3875285" cy="7656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8777" y="1963936"/>
            <a:ext cx="46085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Opening of pore throats</a:t>
            </a:r>
            <a:br>
              <a:rPr lang="en-US" sz="2400" dirty="0"/>
            </a:br>
            <a:r>
              <a:rPr lang="en-US" sz="2400" dirty="0"/>
              <a:t>Expansion of </a:t>
            </a:r>
            <a:r>
              <a:rPr lang="en-US" sz="2400" dirty="0" err="1"/>
              <a:t>interbed</a:t>
            </a:r>
            <a:r>
              <a:rPr lang="en-US" sz="2400" dirty="0"/>
              <a:t> pores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LBM – Micro-fracture growth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833" y="3003199"/>
            <a:ext cx="8396333" cy="38019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77" y="1052608"/>
            <a:ext cx="2968920" cy="89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118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634" y="1009485"/>
            <a:ext cx="3408127" cy="100297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717" y="2167888"/>
            <a:ext cx="4086044" cy="81405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8777" y="2172204"/>
            <a:ext cx="4513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Formation of high-conductivity pathway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LBM – Fracture Propagation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946" y="2981946"/>
            <a:ext cx="7576734" cy="386334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77" y="1052608"/>
            <a:ext cx="2968920" cy="89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8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LBM Results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14" y="1574879"/>
            <a:ext cx="8011236" cy="5283121"/>
          </a:xfrm>
          <a:prstGeom prst="rect">
            <a:avLst/>
          </a:prstGeom>
          <a:solidFill>
            <a:schemeClr val="bg1"/>
          </a:solidFill>
        </p:spPr>
      </p:pic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0730343"/>
              </p:ext>
            </p:extLst>
          </p:nvPr>
        </p:nvGraphicFramePr>
        <p:xfrm>
          <a:off x="854418" y="1325564"/>
          <a:ext cx="7770967" cy="5375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473350" y="6569879"/>
            <a:ext cx="1670650" cy="25391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50" i="1" dirty="0">
                <a:solidFill>
                  <a:schemeClr val="accent3"/>
                </a:solidFill>
              </a:rPr>
              <a:t>Modified from Neuzil, 1994</a:t>
            </a:r>
          </a:p>
        </p:txBody>
      </p:sp>
      <p:sp>
        <p:nvSpPr>
          <p:cNvPr id="3" name="Rectangle 2"/>
          <p:cNvSpPr/>
          <p:nvPr/>
        </p:nvSpPr>
        <p:spPr>
          <a:xfrm>
            <a:off x="4443986" y="1140898"/>
            <a:ext cx="944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b="1" dirty="0"/>
              <a:t>φ</a:t>
            </a:r>
            <a:r>
              <a:rPr lang="en-US" b="1" baseline="-25000" dirty="0"/>
              <a:t>i</a:t>
            </a:r>
            <a:r>
              <a:rPr lang="en-US" b="1" dirty="0"/>
              <a:t> = 7% </a:t>
            </a:r>
          </a:p>
        </p:txBody>
      </p:sp>
    </p:spTree>
    <p:extLst>
      <p:ext uri="{BB962C8B-B14F-4D97-AF65-F5344CB8AC3E}">
        <p14:creationId xmlns:p14="http://schemas.microsoft.com/office/powerpoint/2010/main" val="1607497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Takeaways from LBM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25563"/>
            <a:ext cx="7886700" cy="4851400"/>
          </a:xfrm>
        </p:spPr>
        <p:txBody>
          <a:bodyPr>
            <a:normAutofit/>
          </a:bodyPr>
          <a:lstStyle/>
          <a:p>
            <a:r>
              <a:rPr lang="en-US" dirty="0"/>
              <a:t>Model analogs for fluid injection yield permeability results comparable to contemporary data (</a:t>
            </a:r>
            <a:r>
              <a:rPr lang="en-US" i="1" dirty="0"/>
              <a:t>Neuzil, 1994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l-GR" dirty="0"/>
              <a:t>Φ</a:t>
            </a:r>
            <a:r>
              <a:rPr lang="en-US" dirty="0"/>
              <a:t> vs k response changes significantly depending on dominating mechanism of accommodation of injected fluid</a:t>
            </a:r>
          </a:p>
          <a:p>
            <a:endParaRPr lang="en-US" dirty="0"/>
          </a:p>
          <a:p>
            <a:r>
              <a:rPr lang="en-US" dirty="0"/>
              <a:t>Developed LB model framework can be applied to experimental measurements of </a:t>
            </a:r>
            <a:r>
              <a:rPr lang="el-GR" dirty="0"/>
              <a:t>φ</a:t>
            </a:r>
            <a:r>
              <a:rPr lang="en-US" dirty="0"/>
              <a:t> and k to predict pore structure evolution upon fluid injection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894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Experimental Methods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959" y="1325563"/>
            <a:ext cx="4760840" cy="3334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787538" y="6581000"/>
            <a:ext cx="13564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 err="1">
                <a:solidFill>
                  <a:schemeClr val="accent3"/>
                </a:solidFill>
              </a:rPr>
              <a:t>Bhandari</a:t>
            </a:r>
            <a:r>
              <a:rPr lang="en-US" sz="1050" i="1" dirty="0">
                <a:solidFill>
                  <a:schemeClr val="accent3"/>
                </a:solidFill>
              </a:rPr>
              <a:t> et. al., 2015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2" y="1325563"/>
            <a:ext cx="4075337" cy="28434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3586" y="4659564"/>
            <a:ext cx="4349892" cy="2028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/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en-US" sz="2400" dirty="0"/>
              <a:t>Petrophysical measurements: </a:t>
            </a:r>
          </a:p>
          <a:p>
            <a:r>
              <a:rPr lang="en-US" sz="2400" dirty="0"/>
              <a:t>Porosity (</a:t>
            </a:r>
            <a:r>
              <a:rPr lang="el-GR" sz="2400" dirty="0"/>
              <a:t>φ</a:t>
            </a:r>
            <a:r>
              <a:rPr lang="en-US" sz="2400" dirty="0"/>
              <a:t>)</a:t>
            </a:r>
          </a:p>
          <a:p>
            <a:r>
              <a:rPr lang="en-US" sz="2400" dirty="0"/>
              <a:t>Permeability (k)</a:t>
            </a:r>
          </a:p>
          <a:p>
            <a:r>
              <a:rPr lang="en-US" sz="2400" dirty="0"/>
              <a:t>Acoustic velocity (Vp and Vs)</a:t>
            </a:r>
          </a:p>
        </p:txBody>
      </p:sp>
    </p:spTree>
    <p:extLst>
      <p:ext uri="{BB962C8B-B14F-4D97-AF65-F5344CB8AC3E}">
        <p14:creationId xmlns:p14="http://schemas.microsoft.com/office/powerpoint/2010/main" val="4290508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Experimental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064302"/>
            <a:ext cx="3493645" cy="494675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Permeability (k)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471410" y="1064302"/>
            <a:ext cx="3493645" cy="494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Velocity (Vp and Vs)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628650" y="3768917"/>
                <a:ext cx="2150589" cy="7167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Q</m:t>
                      </m:r>
                      <m:r>
                        <a:rPr lang="en-US" sz="2000" i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en-US" sz="2000" i="0">
                          <a:latin typeface="Cambria Math" panose="02040503050406030204" pitchFamily="18" charset="0"/>
                        </a:rPr>
                        <m:t>kA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</a:rPr>
                                <m:t>P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</a:rPr>
                                <m:t>u</m:t>
                              </m:r>
                            </m:sub>
                          </m:sSub>
                          <m:r>
                            <a:rPr lang="en-US" sz="2000" i="0">
                              <a:latin typeface="Cambria Math" panose="02040503050406030204" pitchFamily="18" charset="0"/>
                            </a:rPr>
                            <m:t>− 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</a:rPr>
                                <m:t>P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sub>
                          </m:sSub>
                        </m:num>
                        <m:den>
                          <m:r>
                            <a:rPr lang="en-US" sz="2000" i="0">
                              <a:latin typeface="Cambria Math" panose="02040503050406030204" pitchFamily="18" charset="0"/>
                            </a:rPr>
                            <m:t>µ</m:t>
                          </m:r>
                          <m:r>
                            <m:rPr>
                              <m:sty m:val="p"/>
                            </m:rPr>
                            <a:rPr lang="en-US" sz="2000" i="0">
                              <a:latin typeface="Cambria Math" panose="02040503050406030204" pitchFamily="18" charset="0"/>
                            </a:rPr>
                            <m:t>L</m:t>
                          </m:r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3768917"/>
                <a:ext cx="2150589" cy="7167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695607" y="4643532"/>
            <a:ext cx="34266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 = flowrate (m</a:t>
            </a:r>
            <a:r>
              <a:rPr lang="en-US" baseline="30000" dirty="0"/>
              <a:t>3</a:t>
            </a:r>
            <a:r>
              <a:rPr lang="en-US" dirty="0"/>
              <a:t>/s)</a:t>
            </a:r>
          </a:p>
          <a:p>
            <a:r>
              <a:rPr lang="en-US" dirty="0"/>
              <a:t>k= permeability (m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  <a:p>
            <a:r>
              <a:rPr lang="en-US" dirty="0"/>
              <a:t>P</a:t>
            </a:r>
            <a:r>
              <a:rPr lang="en-US" baseline="-25000" dirty="0"/>
              <a:t>u</a:t>
            </a:r>
            <a:r>
              <a:rPr lang="en-US" dirty="0"/>
              <a:t>= Upstream Pressure (Pa)</a:t>
            </a:r>
          </a:p>
          <a:p>
            <a:r>
              <a:rPr lang="en-US" dirty="0" err="1"/>
              <a:t>P</a:t>
            </a:r>
            <a:r>
              <a:rPr lang="en-US" baseline="-25000" dirty="0" err="1"/>
              <a:t>d</a:t>
            </a:r>
            <a:r>
              <a:rPr lang="en-US" dirty="0"/>
              <a:t> = Downstream Pressure (Pa)</a:t>
            </a:r>
          </a:p>
          <a:p>
            <a:r>
              <a:rPr lang="en-US" dirty="0"/>
              <a:t>µ = Viscosity (</a:t>
            </a:r>
            <a:r>
              <a:rPr lang="en-US" dirty="0" err="1"/>
              <a:t>Pa.s</a:t>
            </a:r>
            <a:r>
              <a:rPr lang="en-US" dirty="0"/>
              <a:t>)</a:t>
            </a:r>
          </a:p>
          <a:p>
            <a:r>
              <a:rPr lang="en-US" dirty="0"/>
              <a:t>L = length of sample (m)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0328" y="6581000"/>
            <a:ext cx="8691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>
                <a:solidFill>
                  <a:schemeClr val="accent3"/>
                </a:solidFill>
              </a:rPr>
              <a:t>Darcy, 1856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150328" y="1616536"/>
            <a:ext cx="4517245" cy="2152381"/>
            <a:chOff x="341164" y="4428619"/>
            <a:chExt cx="4517245" cy="2152381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165" y="4428619"/>
              <a:ext cx="4314286" cy="2152381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>
              <a:off x="1413164" y="5065568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1534391" y="5065568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643496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761269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872096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1991591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2105892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2214996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2329296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448792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559628" y="5065568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2668733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786506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897333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016828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131129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240233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3354533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477492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3588328" y="5065568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697433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815206" y="5065567"/>
              <a:ext cx="0" cy="452005"/>
            </a:xfrm>
            <a:prstGeom prst="line">
              <a:avLst/>
            </a:prstGeom>
            <a:ln w="1905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341164" y="5112097"/>
              <a:ext cx="4473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U</a:t>
              </a:r>
              <a:endParaRPr 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411016" y="5106903"/>
              <a:ext cx="4473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D</a:t>
              </a:r>
              <a:endParaRPr lang="en-US" dirty="0"/>
            </a:p>
          </p:txBody>
        </p:sp>
      </p:grpSp>
      <p:pic>
        <p:nvPicPr>
          <p:cNvPr id="40" name="Picture 3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6614" y="1616536"/>
            <a:ext cx="3243866" cy="3342807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5771213" y="5016902"/>
            <a:ext cx="30092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Vp more sensitive than Vs to fluid pressure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Vp and Vs are sensitive to pore structure changes</a:t>
            </a:r>
          </a:p>
          <a:p>
            <a:r>
              <a:rPr lang="en-US" dirty="0"/>
              <a:t>		(</a:t>
            </a:r>
            <a:r>
              <a:rPr lang="en-US" i="1" dirty="0" err="1"/>
              <a:t>Mavko</a:t>
            </a:r>
            <a:r>
              <a:rPr lang="en-US" i="1" dirty="0"/>
              <a:t> et. al, 2009</a:t>
            </a:r>
            <a:r>
              <a:rPr lang="en-US" dirty="0"/>
              <a:t>)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819961" y="6581000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>
                <a:solidFill>
                  <a:schemeClr val="accent3"/>
                </a:solidFill>
              </a:rPr>
              <a:t>Bowers, 2005</a:t>
            </a:r>
          </a:p>
        </p:txBody>
      </p:sp>
    </p:spTree>
    <p:extLst>
      <p:ext uri="{BB962C8B-B14F-4D97-AF65-F5344CB8AC3E}">
        <p14:creationId xmlns:p14="http://schemas.microsoft.com/office/powerpoint/2010/main" val="1940781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Experimental and Core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68362"/>
            <a:ext cx="3869608" cy="542740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u="sng" dirty="0"/>
              <a:t>Core Details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IODP 308-1324B-3H4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Depth = 18.4 </a:t>
            </a:r>
            <a:r>
              <a:rPr lang="en-US" dirty="0" err="1"/>
              <a:t>mbsf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Insitu Stress = 60.352 psi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φ</a:t>
            </a:r>
            <a:r>
              <a:rPr lang="en-US" baseline="-25000" dirty="0" err="1"/>
              <a:t>i</a:t>
            </a:r>
            <a:r>
              <a:rPr lang="en-US" dirty="0"/>
              <a:t> = 65 %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Clay = 63.3 %</a:t>
            </a:r>
          </a:p>
          <a:p>
            <a:pPr marL="0" indent="0">
              <a:buNone/>
            </a:pPr>
            <a:r>
              <a:rPr lang="en-US" dirty="0"/>
              <a:t>Silt = 36.6% </a:t>
            </a:r>
          </a:p>
          <a:p>
            <a:pPr marL="0" indent="0">
              <a:buNone/>
            </a:pPr>
            <a:r>
              <a:rPr lang="en-US" dirty="0"/>
              <a:t>Sand = 0.1%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426" y="3582863"/>
            <a:ext cx="5020574" cy="32634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9895" y="914020"/>
            <a:ext cx="4964105" cy="266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5310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Fluid Injection trends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296" y="1228744"/>
            <a:ext cx="7431408" cy="506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3162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Porosity – Permeability trends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75" y="1485900"/>
            <a:ext cx="8951649" cy="504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6921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95090"/>
            <a:ext cx="7892717" cy="47629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Unloading Stage 1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5642455" y="78010"/>
            <a:ext cx="3438147" cy="1939070"/>
            <a:chOff x="5642455" y="78010"/>
            <a:chExt cx="3438147" cy="193907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42455" y="78010"/>
              <a:ext cx="3438147" cy="193907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Rectangle 4"/>
            <p:cNvSpPr/>
            <p:nvPr/>
          </p:nvSpPr>
          <p:spPr>
            <a:xfrm>
              <a:off x="6439059" y="888351"/>
              <a:ext cx="220668" cy="21850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8913677"/>
              </p:ext>
            </p:extLst>
          </p:nvPr>
        </p:nvGraphicFramePr>
        <p:xfrm>
          <a:off x="763173" y="1106854"/>
          <a:ext cx="6258002" cy="52377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64426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Fluid Injections in Mudstones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25563"/>
            <a:ext cx="7886700" cy="48514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Motivation</a:t>
            </a:r>
          </a:p>
          <a:p>
            <a:endParaRPr lang="en-US" dirty="0"/>
          </a:p>
          <a:p>
            <a:r>
              <a:rPr lang="en-US" dirty="0"/>
              <a:t>Effective Stress </a:t>
            </a:r>
          </a:p>
          <a:p>
            <a:endParaRPr lang="en-US" dirty="0"/>
          </a:p>
          <a:p>
            <a:r>
              <a:rPr lang="en-US" dirty="0"/>
              <a:t>Lattice Boltzmann Modeling of Mudstone Permeability</a:t>
            </a:r>
          </a:p>
          <a:p>
            <a:endParaRPr lang="en-US" dirty="0"/>
          </a:p>
          <a:p>
            <a:r>
              <a:rPr lang="en-US" dirty="0"/>
              <a:t>Experimental results of fluid injection tests</a:t>
            </a:r>
          </a:p>
          <a:p>
            <a:endParaRPr lang="en-US" dirty="0"/>
          </a:p>
          <a:p>
            <a:r>
              <a:rPr lang="en-US" dirty="0"/>
              <a:t>Conclusions</a:t>
            </a:r>
          </a:p>
          <a:p>
            <a:endParaRPr lang="en-US" dirty="0"/>
          </a:p>
          <a:p>
            <a:r>
              <a:rPr lang="en-US" dirty="0"/>
              <a:t>Future Work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2461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28650" y="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B050"/>
                </a:solidFill>
              </a:rPr>
              <a:t>Unloading Stage 1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148" y="1139483"/>
            <a:ext cx="4556517" cy="27746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2188" y="3914151"/>
            <a:ext cx="4552477" cy="27539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249" y="1139483"/>
            <a:ext cx="3780750" cy="27165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249" y="3914151"/>
            <a:ext cx="3780750" cy="2669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03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581" y="2034517"/>
            <a:ext cx="8531931" cy="480897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2455" y="74792"/>
            <a:ext cx="3438147" cy="19390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Unloading Stage 2</a:t>
            </a:r>
          </a:p>
        </p:txBody>
      </p:sp>
      <p:sp>
        <p:nvSpPr>
          <p:cNvPr id="5" name="Rectangle 4"/>
          <p:cNvSpPr/>
          <p:nvPr/>
        </p:nvSpPr>
        <p:spPr>
          <a:xfrm>
            <a:off x="6139892" y="1125614"/>
            <a:ext cx="536573" cy="53130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4615350"/>
              </p:ext>
            </p:extLst>
          </p:nvPr>
        </p:nvGraphicFramePr>
        <p:xfrm>
          <a:off x="-841947" y="241777"/>
          <a:ext cx="8322761" cy="69658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10664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28650" y="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B050"/>
                </a:solidFill>
              </a:rPr>
              <a:t>Unloading Stage 2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57" y="1139483"/>
            <a:ext cx="3780750" cy="27165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557" y="4032485"/>
            <a:ext cx="3780750" cy="266991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3683" y="1139483"/>
            <a:ext cx="4512067" cy="27165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3683" y="3972906"/>
            <a:ext cx="4512067" cy="272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61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Future Work: NMR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250" y="1325563"/>
            <a:ext cx="7416235" cy="45606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65819" y="6581001"/>
            <a:ext cx="9989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>
                <a:solidFill>
                  <a:schemeClr val="accent3"/>
                </a:solidFill>
              </a:rPr>
              <a:t>Katsube, 2000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57635" y="6105469"/>
            <a:ext cx="5428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NMR helps understand the pore-size distribution in rock</a:t>
            </a:r>
          </a:p>
        </p:txBody>
      </p:sp>
    </p:spTree>
    <p:extLst>
      <p:ext uri="{BB962C8B-B14F-4D97-AF65-F5344CB8AC3E}">
        <p14:creationId xmlns:p14="http://schemas.microsoft.com/office/powerpoint/2010/main" val="40913165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Future Work: NMR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023698" y="100367"/>
            <a:ext cx="3002791" cy="2080419"/>
            <a:chOff x="31537650" y="12541147"/>
            <a:chExt cx="4283561" cy="321864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537650" y="12541147"/>
              <a:ext cx="4283561" cy="32186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" name="TextBox 5"/>
            <p:cNvSpPr txBox="1"/>
            <p:nvPr/>
          </p:nvSpPr>
          <p:spPr>
            <a:xfrm>
              <a:off x="34141119" y="12944113"/>
              <a:ext cx="1342852" cy="5072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75" b="1" dirty="0">
                  <a:solidFill>
                    <a:srgbClr val="00B05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Dilation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023699" y="2276760"/>
            <a:ext cx="3010926" cy="2124143"/>
            <a:chOff x="31607107" y="16477860"/>
            <a:chExt cx="4272162" cy="323723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07107" y="16477860"/>
              <a:ext cx="4272161" cy="323723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9" name="TextBox 8"/>
            <p:cNvSpPr txBox="1"/>
            <p:nvPr/>
          </p:nvSpPr>
          <p:spPr>
            <a:xfrm>
              <a:off x="33636003" y="16675805"/>
              <a:ext cx="2243266" cy="12902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7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Micro-fracture growth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023698" y="4530786"/>
            <a:ext cx="3010925" cy="2110848"/>
            <a:chOff x="31575643" y="20600348"/>
            <a:chExt cx="4325531" cy="3042237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575643" y="20600348"/>
              <a:ext cx="4325531" cy="304223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2" name="TextBox 11"/>
            <p:cNvSpPr txBox="1"/>
            <p:nvPr/>
          </p:nvSpPr>
          <p:spPr>
            <a:xfrm>
              <a:off x="33631726" y="20715468"/>
              <a:ext cx="2157047" cy="964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7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Fracture propagation</a:t>
              </a: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637" y="2088628"/>
            <a:ext cx="4645460" cy="26533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353916" y="1049747"/>
            <a:ext cx="56018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Correlation between developed model analogs and experimental results can be verified by imaging pore structure evolution 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7599" y="4857485"/>
            <a:ext cx="2670498" cy="188422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88013" y="5500012"/>
            <a:ext cx="2249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NMR signature</a:t>
            </a:r>
          </a:p>
        </p:txBody>
      </p:sp>
    </p:spTree>
    <p:extLst>
      <p:ext uri="{BB962C8B-B14F-4D97-AF65-F5344CB8AC3E}">
        <p14:creationId xmlns:p14="http://schemas.microsoft.com/office/powerpoint/2010/main" val="759750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832485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Future Work: Alternate Stress Paths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82447" y="1000352"/>
            <a:ext cx="1705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Current Analysis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17439" y="3985618"/>
            <a:ext cx="2235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Rate of Fluid Injection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51815" y="3985618"/>
            <a:ext cx="881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Erosion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647016" y="1000352"/>
            <a:ext cx="26910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Effect of Stress Anisotropy 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072" y="1280595"/>
            <a:ext cx="4293818" cy="242478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072" y="4354950"/>
            <a:ext cx="4192887" cy="237081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7769" y="1280595"/>
            <a:ext cx="4005859" cy="242478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7769" y="4354950"/>
            <a:ext cx="4005859" cy="237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9429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628650" y="0"/>
            <a:ext cx="8324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B050"/>
                </a:solidFill>
              </a:rPr>
              <a:t>Future Work: Elastic Properties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02670"/>
            <a:ext cx="10431160" cy="49259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611145" y="6381889"/>
            <a:ext cx="1342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solidFill>
                  <a:schemeClr val="accent3"/>
                </a:solidFill>
              </a:rPr>
              <a:t>Mavko</a:t>
            </a:r>
            <a:r>
              <a:rPr lang="en-US" sz="1200" i="1" dirty="0">
                <a:solidFill>
                  <a:schemeClr val="accent3"/>
                </a:solidFill>
              </a:rPr>
              <a:t> et. al, 2009</a:t>
            </a:r>
          </a:p>
        </p:txBody>
      </p:sp>
    </p:spTree>
    <p:extLst>
      <p:ext uri="{BB962C8B-B14F-4D97-AF65-F5344CB8AC3E}">
        <p14:creationId xmlns:p14="http://schemas.microsoft.com/office/powerpoint/2010/main" val="11758302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19200"/>
            <a:ext cx="7886700" cy="50180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Pore-scale LBM models replicate realistic porosity-permeability relationships in mudstones </a:t>
            </a:r>
          </a:p>
          <a:p>
            <a:endParaRPr lang="en-US" dirty="0"/>
          </a:p>
          <a:p>
            <a:r>
              <a:rPr lang="en-US" dirty="0"/>
              <a:t>For low overpressures, injected fluid is accommodated as isotropic expansion and parallel to bedding in a </a:t>
            </a:r>
            <a:r>
              <a:rPr lang="en-US" dirty="0" err="1"/>
              <a:t>dilational</a:t>
            </a:r>
            <a:r>
              <a:rPr lang="en-US" dirty="0"/>
              <a:t>/ micro-fracture mechanism – this may be elastic response</a:t>
            </a:r>
          </a:p>
          <a:p>
            <a:endParaRPr lang="en-US" dirty="0"/>
          </a:p>
          <a:p>
            <a:r>
              <a:rPr lang="en-US" dirty="0"/>
              <a:t>As pore pressures approach confining pressure, injected fluid is accommodated perpendicular to bedding by opening of pore throats leading to evolution of high conductivity pathways.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5797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43000"/>
            <a:ext cx="7886700" cy="555888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k-</a:t>
            </a:r>
            <a:r>
              <a:rPr lang="el-GR" dirty="0"/>
              <a:t>φ</a:t>
            </a:r>
            <a:r>
              <a:rPr lang="en-US" dirty="0"/>
              <a:t> relationships in compacted shales upon fluid injection. </a:t>
            </a:r>
          </a:p>
          <a:p>
            <a:endParaRPr lang="en-US" dirty="0"/>
          </a:p>
          <a:p>
            <a:r>
              <a:rPr lang="en-US" dirty="0"/>
              <a:t>NMR experiments to validate correlation between models and injection patterns, and image evolution of pore structure upon fluid injection </a:t>
            </a:r>
          </a:p>
          <a:p>
            <a:endParaRPr lang="en-US" dirty="0"/>
          </a:p>
          <a:p>
            <a:r>
              <a:rPr lang="en-US" dirty="0"/>
              <a:t>Alternate Stress paths to analyze effect of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Rate of fluid injection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Direction of injection w.r.t bedding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Unloading from reducing confining pressure (erosion)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Differential Pressure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Evolution of Elastic Properties to understand change in mechanical properties of rock</a:t>
            </a:r>
          </a:p>
        </p:txBody>
      </p:sp>
    </p:spTree>
    <p:extLst>
      <p:ext uri="{BB962C8B-B14F-4D97-AF65-F5344CB8AC3E}">
        <p14:creationId xmlns:p14="http://schemas.microsoft.com/office/powerpoint/2010/main" val="2418381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94172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Why study fluid injection ?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237" y="1198063"/>
            <a:ext cx="8559526" cy="47370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5288" y="6596390"/>
            <a:ext cx="9364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>
                <a:solidFill>
                  <a:schemeClr val="accent3"/>
                </a:solidFill>
              </a:rPr>
              <a:t>www.eia.gov</a:t>
            </a:r>
          </a:p>
        </p:txBody>
      </p:sp>
    </p:spTree>
    <p:extLst>
      <p:ext uri="{BB962C8B-B14F-4D97-AF65-F5344CB8AC3E}">
        <p14:creationId xmlns:p14="http://schemas.microsoft.com/office/powerpoint/2010/main" val="3774060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Why study fluid injection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076816"/>
            <a:ext cx="4728277" cy="551068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Problems associated with fluid injection: </a:t>
            </a:r>
          </a:p>
          <a:p>
            <a:pPr lvl="1"/>
            <a:r>
              <a:rPr lang="en-US" dirty="0"/>
              <a:t>Induced seismicity, </a:t>
            </a:r>
          </a:p>
          <a:p>
            <a:pPr lvl="1"/>
            <a:r>
              <a:rPr lang="en-US" dirty="0"/>
              <a:t>triggering of faults</a:t>
            </a:r>
          </a:p>
          <a:p>
            <a:pPr lvl="1"/>
            <a:r>
              <a:rPr lang="en-US" dirty="0"/>
              <a:t>contamination of water reserves</a:t>
            </a:r>
          </a:p>
          <a:p>
            <a:endParaRPr lang="en-US" dirty="0"/>
          </a:p>
          <a:p>
            <a:r>
              <a:rPr lang="en-US" dirty="0"/>
              <a:t>Only 25-60 % of injected water is recovered at the surface </a:t>
            </a:r>
            <a:br>
              <a:rPr lang="en-US" dirty="0"/>
            </a:br>
            <a:r>
              <a:rPr lang="en-US" dirty="0"/>
              <a:t>(</a:t>
            </a:r>
            <a:r>
              <a:rPr lang="en-US" i="1" dirty="0"/>
              <a:t>Gregory et. al, 2011; O’Malley et. al, 2016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Renewed interest in shales as hydrocarbon reservoirs</a:t>
            </a:r>
          </a:p>
          <a:p>
            <a:endParaRPr lang="en-US" dirty="0"/>
          </a:p>
          <a:p>
            <a:r>
              <a:rPr lang="en-US" dirty="0"/>
              <a:t>Mudstones and shales make up 60% of sedimentary record</a:t>
            </a:r>
            <a:br>
              <a:rPr lang="en-US" dirty="0"/>
            </a:br>
            <a:r>
              <a:rPr lang="en-US" dirty="0"/>
              <a:t>(</a:t>
            </a:r>
            <a:r>
              <a:rPr lang="en-US" i="1" dirty="0" err="1"/>
              <a:t>Pettijohn</a:t>
            </a:r>
            <a:r>
              <a:rPr lang="en-US" i="1" dirty="0"/>
              <a:t>, 1957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030" y="1433958"/>
            <a:ext cx="3401027" cy="21638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6030" y="3706181"/>
            <a:ext cx="3401027" cy="254954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277478" y="6581001"/>
            <a:ext cx="173957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>
                <a:solidFill>
                  <a:schemeClr val="accent3"/>
                </a:solidFill>
              </a:rPr>
              <a:t>Oklahoma Geological Survey</a:t>
            </a:r>
          </a:p>
        </p:txBody>
      </p:sp>
    </p:spTree>
    <p:extLst>
      <p:ext uri="{BB962C8B-B14F-4D97-AF65-F5344CB8AC3E}">
        <p14:creationId xmlns:p14="http://schemas.microsoft.com/office/powerpoint/2010/main" val="1399496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3680" y="2350547"/>
            <a:ext cx="3871588" cy="1749011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σ</a:t>
            </a:r>
            <a:r>
              <a:rPr lang="en-US" baseline="-25000" dirty="0" err="1"/>
              <a:t>eff</a:t>
            </a:r>
            <a:r>
              <a:rPr lang="en-US" baseline="-25000" dirty="0"/>
              <a:t> </a:t>
            </a:r>
            <a:r>
              <a:rPr lang="en-US" dirty="0"/>
              <a:t>: Effective stress</a:t>
            </a:r>
          </a:p>
          <a:p>
            <a:pPr marL="0" indent="0">
              <a:buNone/>
            </a:pPr>
            <a:r>
              <a:rPr lang="en-US" dirty="0" err="1"/>
              <a:t>σ</a:t>
            </a:r>
            <a:r>
              <a:rPr lang="en-US" baseline="-25000" dirty="0" err="1"/>
              <a:t>V</a:t>
            </a:r>
            <a:r>
              <a:rPr lang="en-US" baseline="-25000" dirty="0"/>
              <a:t> </a:t>
            </a:r>
            <a:r>
              <a:rPr lang="en-US" dirty="0"/>
              <a:t>: Overburden stress</a:t>
            </a:r>
          </a:p>
          <a:p>
            <a:pPr marL="0" indent="0">
              <a:buNone/>
            </a:pPr>
            <a:r>
              <a:rPr lang="en-US" dirty="0" err="1"/>
              <a:t>P</a:t>
            </a:r>
            <a:r>
              <a:rPr lang="en-US" baseline="-25000" dirty="0" err="1"/>
              <a:t>p</a:t>
            </a:r>
            <a:r>
              <a:rPr lang="en-US" dirty="0"/>
              <a:t>: Pore pressure  </a:t>
            </a:r>
          </a:p>
        </p:txBody>
      </p:sp>
      <p:sp>
        <p:nvSpPr>
          <p:cNvPr id="7" name="Rectangle 6"/>
          <p:cNvSpPr/>
          <p:nvPr/>
        </p:nvSpPr>
        <p:spPr>
          <a:xfrm>
            <a:off x="683679" y="1361288"/>
            <a:ext cx="2486132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300" dirty="0" err="1"/>
              <a:t>σ</a:t>
            </a:r>
            <a:r>
              <a:rPr lang="en-US" sz="3300" baseline="-25000" dirty="0" err="1"/>
              <a:t>eff</a:t>
            </a:r>
            <a:r>
              <a:rPr lang="en-US" sz="3300" baseline="-25000" dirty="0"/>
              <a:t> </a:t>
            </a:r>
            <a:r>
              <a:rPr lang="en-US" sz="3300" dirty="0"/>
              <a:t>= </a:t>
            </a:r>
            <a:r>
              <a:rPr lang="en-US" sz="3300" dirty="0" err="1"/>
              <a:t>σ</a:t>
            </a:r>
            <a:r>
              <a:rPr lang="en-US" sz="3300" baseline="-25000" dirty="0" err="1"/>
              <a:t>V</a:t>
            </a:r>
            <a:r>
              <a:rPr lang="en-US" sz="3300" baseline="-25000" dirty="0"/>
              <a:t> </a:t>
            </a:r>
            <a:r>
              <a:rPr lang="en-US" sz="3300" dirty="0"/>
              <a:t>- P</a:t>
            </a:r>
            <a:r>
              <a:rPr lang="en-US" sz="3300" baseline="-25000" dirty="0"/>
              <a:t>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811" y="1161726"/>
            <a:ext cx="4661218" cy="520331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057532" y="6596390"/>
            <a:ext cx="9156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 err="1">
                <a:solidFill>
                  <a:schemeClr val="accent3"/>
                </a:solidFill>
              </a:rPr>
              <a:t>Goulty</a:t>
            </a:r>
            <a:r>
              <a:rPr lang="en-US" sz="1050" i="1" dirty="0">
                <a:solidFill>
                  <a:schemeClr val="accent3"/>
                </a:solidFill>
              </a:rPr>
              <a:t>, 2002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3679" y="4788735"/>
            <a:ext cx="38715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Increasing </a:t>
            </a:r>
            <a:r>
              <a:rPr lang="en-US" sz="2400" dirty="0" err="1"/>
              <a:t>σ</a:t>
            </a:r>
            <a:r>
              <a:rPr lang="en-US" sz="2400" baseline="-25000" dirty="0" err="1"/>
              <a:t>eff</a:t>
            </a:r>
            <a:r>
              <a:rPr lang="en-US" sz="2400" baseline="30000" dirty="0"/>
              <a:t> </a:t>
            </a:r>
            <a:r>
              <a:rPr lang="en-US" sz="2400" dirty="0"/>
              <a:t>: Loading</a:t>
            </a:r>
            <a:endParaRPr lang="en-US" sz="2400" baseline="-25000" dirty="0"/>
          </a:p>
          <a:p>
            <a:endParaRPr lang="en-US" sz="2400" dirty="0"/>
          </a:p>
          <a:p>
            <a:r>
              <a:rPr lang="en-US" sz="2400" dirty="0"/>
              <a:t>Decreasing </a:t>
            </a:r>
            <a:r>
              <a:rPr lang="en-US" sz="2400" dirty="0" err="1"/>
              <a:t>σ</a:t>
            </a:r>
            <a:r>
              <a:rPr lang="en-US" sz="2400" baseline="-25000" dirty="0" err="1"/>
              <a:t>eff</a:t>
            </a:r>
            <a:r>
              <a:rPr lang="en-US" sz="2400" baseline="-25000" dirty="0"/>
              <a:t>:</a:t>
            </a:r>
            <a:r>
              <a:rPr lang="en-US" sz="2400" dirty="0"/>
              <a:t> Unloading </a:t>
            </a:r>
          </a:p>
          <a:p>
            <a:endParaRPr lang="en-US" sz="2400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94172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Effective Stress Law</a:t>
            </a:r>
          </a:p>
        </p:txBody>
      </p:sp>
    </p:spTree>
    <p:extLst>
      <p:ext uri="{BB962C8B-B14F-4D97-AF65-F5344CB8AC3E}">
        <p14:creationId xmlns:p14="http://schemas.microsoft.com/office/powerpoint/2010/main" val="2748954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80827"/>
            <a:ext cx="7886700" cy="4867598"/>
          </a:xfrm>
        </p:spPr>
        <p:txBody>
          <a:bodyPr>
            <a:normAutofit/>
          </a:bodyPr>
          <a:lstStyle/>
          <a:p>
            <a:r>
              <a:rPr lang="en-US" sz="2600" dirty="0"/>
              <a:t>How do petrophysical signatures - k, </a:t>
            </a:r>
            <a:r>
              <a:rPr lang="el-GR" sz="2600" dirty="0"/>
              <a:t>φ</a:t>
            </a:r>
            <a:r>
              <a:rPr lang="en-US" sz="2600" dirty="0"/>
              <a:t>, Vp and Vs – evolve upon unloading induced from fluid injection ? </a:t>
            </a:r>
          </a:p>
          <a:p>
            <a:endParaRPr lang="en-US" sz="2600" dirty="0"/>
          </a:p>
          <a:p>
            <a:r>
              <a:rPr lang="en-US" sz="2600" dirty="0"/>
              <a:t>Understand evolution of pore structure in mudstones upon fluid injection</a:t>
            </a:r>
          </a:p>
          <a:p>
            <a:endParaRPr lang="en-US" sz="2600" dirty="0"/>
          </a:p>
          <a:p>
            <a:r>
              <a:rPr lang="en-US" sz="2600" dirty="0"/>
              <a:t>Are there predictable pathways of accommodation of injected fluid in mudstones ? </a:t>
            </a:r>
          </a:p>
        </p:txBody>
      </p:sp>
    </p:spTree>
    <p:extLst>
      <p:ext uri="{BB962C8B-B14F-4D97-AF65-F5344CB8AC3E}">
        <p14:creationId xmlns:p14="http://schemas.microsoft.com/office/powerpoint/2010/main" val="2995313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Methods – Lattice Boltzmann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2" y="1108748"/>
            <a:ext cx="4736780" cy="52583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8694" y="6511057"/>
            <a:ext cx="149752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>
                <a:solidFill>
                  <a:schemeClr val="accent3"/>
                </a:solidFill>
              </a:rPr>
              <a:t>Daigle and Dugan, 2011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/>
              <p:cNvSpPr/>
              <p:nvPr/>
            </p:nvSpPr>
            <p:spPr>
              <a:xfrm>
                <a:off x="5227431" y="3665691"/>
                <a:ext cx="1954992" cy="5930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k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 −µ 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u</m:t>
                          </m:r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&gt;</m:t>
                          </m:r>
                        </m:num>
                        <m:den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𝛻</m:t>
                          </m:r>
                          <m:r>
                            <m:rPr>
                              <m:sty m:val="p"/>
                            </m:rPr>
                            <a:rPr lang="en-US" i="0">
                              <a:latin typeface="Cambria Math" panose="02040503050406030204" pitchFamily="18" charset="0"/>
                            </a:rPr>
                            <m:t>P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27431" y="3665691"/>
                <a:ext cx="1954992" cy="59304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2252" y="1144961"/>
            <a:ext cx="2124761" cy="196881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748201" y="6511056"/>
            <a:ext cx="126989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 err="1">
                <a:solidFill>
                  <a:schemeClr val="accent3"/>
                </a:solidFill>
              </a:rPr>
              <a:t>Chuckwudzoe</a:t>
            </a:r>
            <a:r>
              <a:rPr lang="en-US" sz="1050" i="1" dirty="0">
                <a:solidFill>
                  <a:schemeClr val="accent3"/>
                </a:solidFill>
              </a:rPr>
              <a:t>, 2011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27431" y="4528529"/>
            <a:ext cx="3861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 = permeability</a:t>
            </a:r>
          </a:p>
          <a:p>
            <a:r>
              <a:rPr lang="en-US" dirty="0"/>
              <a:t>&lt;u&gt; = flow velocity for unit length</a:t>
            </a:r>
          </a:p>
          <a:p>
            <a:r>
              <a:rPr lang="en-US" dirty="0"/>
              <a:t>ΔP = Pressure gradient 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4483" y="1144961"/>
            <a:ext cx="1994045" cy="188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46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78024" y="4316467"/>
            <a:ext cx="23742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400" dirty="0"/>
              <a:t>φ</a:t>
            </a:r>
            <a:r>
              <a:rPr lang="en-US" sz="2400" baseline="-25000" dirty="0"/>
              <a:t>i</a:t>
            </a:r>
            <a:r>
              <a:rPr lang="en-US" sz="2400" dirty="0"/>
              <a:t> = 0.07</a:t>
            </a:r>
          </a:p>
          <a:p>
            <a:endParaRPr lang="en-US" sz="2400" dirty="0"/>
          </a:p>
          <a:p>
            <a:r>
              <a:rPr lang="en-US" sz="2400" dirty="0" err="1"/>
              <a:t>k</a:t>
            </a:r>
            <a:r>
              <a:rPr lang="en-US" sz="2400" baseline="-25000" dirty="0" err="1"/>
              <a:t>H</a:t>
            </a:r>
            <a:r>
              <a:rPr lang="en-US" sz="2400" dirty="0"/>
              <a:t> = 406 </a:t>
            </a:r>
            <a:r>
              <a:rPr lang="en-US" sz="2400" dirty="0" err="1"/>
              <a:t>nD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K</a:t>
            </a:r>
            <a:r>
              <a:rPr lang="en-US" sz="2400" baseline="-25000" dirty="0"/>
              <a:t>V</a:t>
            </a:r>
            <a:r>
              <a:rPr lang="en-US" sz="2400" dirty="0"/>
              <a:t> = 10.3 </a:t>
            </a:r>
            <a:r>
              <a:rPr lang="en-US" sz="2400" dirty="0" err="1"/>
              <a:t>nD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52" y="1161726"/>
            <a:ext cx="7901770" cy="23899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73965" y="3947135"/>
            <a:ext cx="490582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w: grain width</a:t>
            </a:r>
          </a:p>
          <a:p>
            <a:r>
              <a:rPr lang="en-US" sz="2400" dirty="0"/>
              <a:t>t: grain thickness</a:t>
            </a:r>
          </a:p>
          <a:p>
            <a:endParaRPr lang="en-US" sz="2400" dirty="0"/>
          </a:p>
          <a:p>
            <a:r>
              <a:rPr lang="el-GR" sz="2400" dirty="0">
                <a:ea typeface="DFKai-SB" panose="03000509000000000000" pitchFamily="65" charset="-120"/>
              </a:rPr>
              <a:t>ξ</a:t>
            </a:r>
            <a:r>
              <a:rPr lang="en-US" sz="2400" dirty="0"/>
              <a:t>: inter-bed pore diameter (=t)</a:t>
            </a:r>
          </a:p>
          <a:p>
            <a:endParaRPr lang="en-US" sz="2400" dirty="0"/>
          </a:p>
          <a:p>
            <a:r>
              <a:rPr lang="en-US" sz="2400" dirty="0"/>
              <a:t>σ : pore throat diameter (=0.5*t)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grpSp>
        <p:nvGrpSpPr>
          <p:cNvPr id="7" name="Group 6"/>
          <p:cNvGrpSpPr/>
          <p:nvPr/>
        </p:nvGrpSpPr>
        <p:grpSpPr>
          <a:xfrm>
            <a:off x="349734" y="2448410"/>
            <a:ext cx="2865005" cy="1635073"/>
            <a:chOff x="188946" y="2054274"/>
            <a:chExt cx="2229401" cy="1295970"/>
          </a:xfrm>
        </p:grpSpPr>
        <p:cxnSp>
          <p:nvCxnSpPr>
            <p:cNvPr id="8" name="Straight Arrow Connector 7"/>
            <p:cNvCxnSpPr/>
            <p:nvPr/>
          </p:nvCxnSpPr>
          <p:spPr>
            <a:xfrm flipV="1">
              <a:off x="553733" y="2972544"/>
              <a:ext cx="1864614" cy="744"/>
            </a:xfrm>
            <a:prstGeom prst="straightConnector1">
              <a:avLst/>
            </a:prstGeom>
            <a:ln w="57150"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V="1">
              <a:off x="553734" y="2493856"/>
              <a:ext cx="0" cy="478688"/>
            </a:xfrm>
            <a:prstGeom prst="straightConnector1">
              <a:avLst/>
            </a:prstGeom>
            <a:ln w="57150"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960094" y="3057509"/>
              <a:ext cx="559074" cy="2927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accent4">
                      <a:lumMod val="50000"/>
                    </a:schemeClr>
                  </a:solidFill>
                </a:rPr>
                <a:t>2 </a:t>
              </a:r>
              <a:r>
                <a:rPr lang="el-GR" dirty="0">
                  <a:solidFill>
                    <a:schemeClr val="accent4">
                      <a:lumMod val="50000"/>
                    </a:schemeClr>
                  </a:solidFill>
                  <a:ea typeface="DFKai-SB" panose="03000509000000000000" pitchFamily="65" charset="-120"/>
                </a:rPr>
                <a:t>μ</a:t>
              </a:r>
              <a:r>
                <a:rPr lang="en-US" dirty="0">
                  <a:solidFill>
                    <a:schemeClr val="accent4">
                      <a:lumMod val="50000"/>
                    </a:schemeClr>
                  </a:solidFill>
                  <a:ea typeface="DFKai-SB" panose="03000509000000000000" pitchFamily="65" charset="-120"/>
                </a:rPr>
                <a:t>m </a:t>
              </a:r>
              <a:endParaRPr lang="en-US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 rot="16200000">
              <a:off x="-179613" y="2422833"/>
              <a:ext cx="1024514" cy="287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accent4">
                      <a:lumMod val="50000"/>
                    </a:schemeClr>
                  </a:solidFill>
                </a:rPr>
                <a:t>0.05 </a:t>
              </a:r>
              <a:r>
                <a:rPr lang="el-GR" dirty="0">
                  <a:solidFill>
                    <a:schemeClr val="accent4">
                      <a:lumMod val="50000"/>
                    </a:schemeClr>
                  </a:solidFill>
                  <a:ea typeface="DFKai-SB" panose="03000509000000000000" pitchFamily="65" charset="-120"/>
                </a:rPr>
                <a:t>μ</a:t>
              </a:r>
              <a:r>
                <a:rPr lang="en-US" dirty="0">
                  <a:solidFill>
                    <a:schemeClr val="accent4">
                      <a:lumMod val="50000"/>
                    </a:schemeClr>
                  </a:solidFill>
                  <a:ea typeface="DFKai-SB" panose="03000509000000000000" pitchFamily="65" charset="-120"/>
                </a:rPr>
                <a:t>m</a:t>
              </a:r>
              <a:endParaRPr lang="en-US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LBM – Initial Model</a:t>
            </a:r>
          </a:p>
        </p:txBody>
      </p:sp>
    </p:spTree>
    <p:extLst>
      <p:ext uri="{BB962C8B-B14F-4D97-AF65-F5344CB8AC3E}">
        <p14:creationId xmlns:p14="http://schemas.microsoft.com/office/powerpoint/2010/main" val="3428006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77" y="1052608"/>
            <a:ext cx="2968920" cy="89798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78777" y="1950593"/>
            <a:ext cx="3883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Injection affects all pores uniformly 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LBM – Isotropic Expansion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7410" y="2455359"/>
            <a:ext cx="7036423" cy="427389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4453" y="1124020"/>
            <a:ext cx="4650769" cy="122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6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5410</TotalTime>
  <Words>897</Words>
  <Application>Microsoft Office PowerPoint</Application>
  <PresentationFormat>On-screen Show (4:3)</PresentationFormat>
  <Paragraphs>210</Paragraphs>
  <Slides>28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Courier New</vt:lpstr>
      <vt:lpstr>DFKai-SB</vt:lpstr>
      <vt:lpstr>Times New Roman</vt:lpstr>
      <vt:lpstr>Office Theme</vt:lpstr>
      <vt:lpstr>1_Office Theme</vt:lpstr>
      <vt:lpstr>Evolution of porosity, permeability and pore structure in mudstones upon fluid injection</vt:lpstr>
      <vt:lpstr>Fluid Injections in Mudstones</vt:lpstr>
      <vt:lpstr>Why study fluid injection ? </vt:lpstr>
      <vt:lpstr>Why study fluid injection ?</vt:lpstr>
      <vt:lpstr>Effective Stress Law</vt:lpstr>
      <vt:lpstr>Objectives</vt:lpstr>
      <vt:lpstr>Methods – Lattice Boltzmann </vt:lpstr>
      <vt:lpstr>LBM – Initial Model</vt:lpstr>
      <vt:lpstr>LBM – Isotropic Expansion</vt:lpstr>
      <vt:lpstr>LBM – Micro-fracture growth</vt:lpstr>
      <vt:lpstr>LBM – Fracture Propagation</vt:lpstr>
      <vt:lpstr>LBM Results</vt:lpstr>
      <vt:lpstr>Takeaways from LBM Models</vt:lpstr>
      <vt:lpstr>Experimental Methods</vt:lpstr>
      <vt:lpstr>Experimental Methods</vt:lpstr>
      <vt:lpstr>Experimental and Core Details</vt:lpstr>
      <vt:lpstr>Fluid Injection trends</vt:lpstr>
      <vt:lpstr>Porosity – Permeability trends</vt:lpstr>
      <vt:lpstr>Unloading Stage 1</vt:lpstr>
      <vt:lpstr>PowerPoint Presentation</vt:lpstr>
      <vt:lpstr>Unloading Stage 2</vt:lpstr>
      <vt:lpstr>PowerPoint Presentation</vt:lpstr>
      <vt:lpstr>Future Work: NMR</vt:lpstr>
      <vt:lpstr>Future Work: NMR</vt:lpstr>
      <vt:lpstr>Future Work: Alternate Stress Paths</vt:lpstr>
      <vt:lpstr>PowerPoint Presentation</vt:lpstr>
      <vt:lpstr>Conclusions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Petrophysical Signatures of Fluid Injection in Mudstones</dc:title>
  <dc:creator>Harsh Vora</dc:creator>
  <cp:lastModifiedBy>Harsh Vora</cp:lastModifiedBy>
  <cp:revision>99</cp:revision>
  <dcterms:created xsi:type="dcterms:W3CDTF">2016-11-10T17:37:51Z</dcterms:created>
  <dcterms:modified xsi:type="dcterms:W3CDTF">2016-11-16T07:10:56Z</dcterms:modified>
</cp:coreProperties>
</file>